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Action1.xml" ContentType="application/vnd.ms-office.inkAction+xml"/>
  <Override PartName="/ppt/notesSlides/notesSlide3.xml" ContentType="application/vnd.openxmlformats-officedocument.presentationml.notesSlide+xml"/>
  <Override PartName="/ppt/ink/inkAction2.xml" ContentType="application/vnd.ms-office.inkAction+xml"/>
  <Override PartName="/ppt/tags/tag1.xml" ContentType="application/vnd.openxmlformats-officedocument.presentationml.tags+xml"/>
  <Override PartName="/ppt/tags/tag2.xml" ContentType="application/vnd.openxmlformats-officedocument.presentationml.tags+xml"/>
  <Override PartName="/ppt/ink/inkAction3.xml" ContentType="application/vnd.ms-office.inkAction+xml"/>
  <Override PartName="/ppt/tags/tag3.xml" ContentType="application/vnd.openxmlformats-officedocument.presentationml.tags+xml"/>
  <Override PartName="/ppt/ink/inkAction4.xml" ContentType="application/vnd.ms-office.inkAction+xml"/>
  <Override PartName="/ppt/ink/inkAction5.xml" ContentType="application/vnd.ms-office.inkAction+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83"/>
  </p:notesMasterIdLst>
  <p:handoutMasterIdLst>
    <p:handoutMasterId r:id="rId84"/>
  </p:handoutMasterIdLst>
  <p:sldIdLst>
    <p:sldId id="446" r:id="rId2"/>
    <p:sldId id="529" r:id="rId3"/>
    <p:sldId id="614" r:id="rId4"/>
    <p:sldId id="530" r:id="rId5"/>
    <p:sldId id="532" r:id="rId6"/>
    <p:sldId id="535" r:id="rId7"/>
    <p:sldId id="597" r:id="rId8"/>
    <p:sldId id="598" r:id="rId9"/>
    <p:sldId id="668" r:id="rId10"/>
    <p:sldId id="540" r:id="rId11"/>
    <p:sldId id="542" r:id="rId12"/>
    <p:sldId id="541" r:id="rId13"/>
    <p:sldId id="543" r:id="rId14"/>
    <p:sldId id="577" r:id="rId15"/>
    <p:sldId id="600" r:id="rId16"/>
    <p:sldId id="601" r:id="rId17"/>
    <p:sldId id="602" r:id="rId18"/>
    <p:sldId id="603" r:id="rId19"/>
    <p:sldId id="604" r:id="rId20"/>
    <p:sldId id="545" r:id="rId21"/>
    <p:sldId id="559" r:id="rId22"/>
    <p:sldId id="533" r:id="rId23"/>
    <p:sldId id="546" r:id="rId24"/>
    <p:sldId id="547" r:id="rId25"/>
    <p:sldId id="560" r:id="rId26"/>
    <p:sldId id="605" r:id="rId27"/>
    <p:sldId id="607" r:id="rId28"/>
    <p:sldId id="608" r:id="rId29"/>
    <p:sldId id="609" r:id="rId30"/>
    <p:sldId id="561" r:id="rId31"/>
    <p:sldId id="562" r:id="rId32"/>
    <p:sldId id="669" r:id="rId33"/>
    <p:sldId id="670" r:id="rId34"/>
    <p:sldId id="671" r:id="rId35"/>
    <p:sldId id="672" r:id="rId36"/>
    <p:sldId id="645" r:id="rId37"/>
    <p:sldId id="646" r:id="rId38"/>
    <p:sldId id="647" r:id="rId39"/>
    <p:sldId id="648" r:id="rId40"/>
    <p:sldId id="610" r:id="rId41"/>
    <p:sldId id="549" r:id="rId42"/>
    <p:sldId id="675" r:id="rId43"/>
    <p:sldId id="615" r:id="rId44"/>
    <p:sldId id="655" r:id="rId45"/>
    <p:sldId id="613" r:id="rId46"/>
    <p:sldId id="551" r:id="rId47"/>
    <p:sldId id="623" r:id="rId48"/>
    <p:sldId id="651" r:id="rId49"/>
    <p:sldId id="652" r:id="rId50"/>
    <p:sldId id="662" r:id="rId51"/>
    <p:sldId id="552" r:id="rId52"/>
    <p:sldId id="553" r:id="rId53"/>
    <p:sldId id="625" r:id="rId54"/>
    <p:sldId id="626" r:id="rId55"/>
    <p:sldId id="627" r:id="rId56"/>
    <p:sldId id="628" r:id="rId57"/>
    <p:sldId id="643" r:id="rId58"/>
    <p:sldId id="644" r:id="rId59"/>
    <p:sldId id="638" r:id="rId60"/>
    <p:sldId id="661" r:id="rId61"/>
    <p:sldId id="629" r:id="rId62"/>
    <p:sldId id="654" r:id="rId63"/>
    <p:sldId id="653" r:id="rId64"/>
    <p:sldId id="630" r:id="rId65"/>
    <p:sldId id="635" r:id="rId66"/>
    <p:sldId id="636" r:id="rId67"/>
    <p:sldId id="637" r:id="rId68"/>
    <p:sldId id="632" r:id="rId69"/>
    <p:sldId id="633" r:id="rId70"/>
    <p:sldId id="673" r:id="rId71"/>
    <p:sldId id="658" r:id="rId72"/>
    <p:sldId id="660" r:id="rId73"/>
    <p:sldId id="656" r:id="rId74"/>
    <p:sldId id="674" r:id="rId75"/>
    <p:sldId id="659" r:id="rId76"/>
    <p:sldId id="664" r:id="rId77"/>
    <p:sldId id="657" r:id="rId78"/>
    <p:sldId id="666" r:id="rId79"/>
    <p:sldId id="667" r:id="rId80"/>
    <p:sldId id="556" r:id="rId81"/>
    <p:sldId id="663"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81" d="100"/>
          <a:sy n="81" d="100"/>
        </p:scale>
        <p:origin x="917"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5776A6-6D24-424C-A724-CF34FD8132C3}" type="datetimeFigureOut">
              <a:rPr lang="en-US" smtClean="0"/>
              <a:pPr/>
              <a:t>11/6/2020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FB14D8-524A-4BB7-B60B-7D4684A9B235}"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5T11:27:52.685"/>
    </inkml:context>
    <inkml:brush xml:id="br0">
      <inkml:brushProperty name="width" value="0.05292" units="cm"/>
      <inkml:brushProperty name="height" value="0.05292" units="cm"/>
      <inkml:brushProperty name="color" value="#FF0000"/>
    </inkml:brush>
  </inkml:definitions>
  <iact:action type="add" startTime="80297">
    <iact:property name="dataType"/>
    <iact:actionData xml:id="d0">
      <inkml:trace xmlns:inkml="http://www.w3.org/2003/InkML" xml:id="stk0" contextRef="#ctx0" brushRef="#br0">8593 13573 0,'71'0'278,"-24"0"-267,-23-23-4,46 23 1,1 0-3,-24-24 3,24 24 3,0 0-2,23-24-2,-46 24 1,-1 0-2,0 0 2,-47-23 0,24 23-3,-1 0 11,1 0 0,0 0-6,-1-24-3,1 24 1,-1 0-3,1 0 21,-24-23-11</inkml:trace>
    </iact:actionData>
  </iact:action>
  <iact:action type="add" startTime="82253">
    <iact:property name="dataType"/>
    <iact:actionData xml:id="d1">
      <inkml:trace xmlns:inkml="http://www.w3.org/2003/InkML" xml:id="stk1" contextRef="#ctx0" brushRef="#br0">7531 11095 0,'23'70'218,"-23"-22"-208,24 70-3,-24-24 0,23 71 1,-23-47-3,0 48 5,24-1 0,-24-94-6,24 23 7,-24-23-3,0-24-1,0-23 0,23 23-2,-23-23 3,0-1 0,0 1 0,0-1 57,0 1-36</inkml:trace>
    </iact:actionData>
  </iact:action>
  <iact:action type="add" startTime="86238">
    <iact:property name="dataType"/>
    <iact:actionData xml:id="d2">
      <inkml:trace xmlns:inkml="http://www.w3.org/2003/InkML" xml:id="stk2" contextRef="#ctx0" brushRef="#br0">7413 10434 0,'47'0'257,"-24"0"-245,48 0-4,-24 23-2,1 1 2,-1 23-1,0-23-2,0 23 3,-23 0 5,23 24-7,-47-47 2,47-1-1,-23 24 0,-24-23 1,0 0-1,0 23-1,0-24 2,0 25 4,0-25-5,0 1 1,0 23-2,0-23 2,-47 23 0,47-24-3,0 1 15,-24-24 33,1 0-48,-1 0 2,0 0 10,1 0-10,-1 0 27,24-24 20,0 1-41,24-48-2,23 47-3,-23 1 0,23 23-1,-47-24-1,47 1 2,0-1-3,-23 24 3,-1 0 0,1 0 8,0 0-6,-1 0-2,1 0 21,-1 0-6,-23 24-13,24-24-2,0 0-1,-1 23-2,-23 1 3,24-24 0,-1 23 4,-23 25-4,0-25 6,24 1-7,-24-1 1,0 1-3,0 0 3,24-24 0,-24 23 4,0 1-5,0-1 0,0 1 0,0 0 0,0 23-1,0 0 1,-24-23 2,0 23 8,24-23-11,-23-1 12,-1 1-10,24-1 5,-23-23 6,-1 24-12,0-24 1,24 24-1,-23-24 1,-1 0-3,1 23 13,-25 1-12,25-24 13,23 23-13,-24-23 18,1 0 7</inkml:trace>
    </iact:actionData>
  </iact:action>
  <iact:action type="add" startTime="89717">
    <iact:property name="dataType"/>
    <iact:actionData xml:id="d3">
      <inkml:trace xmlns:inkml="http://www.w3.org/2003/InkML" xml:id="stk3" contextRef="#ctx0" brushRef="#br0">8853 12700 0,'23'-47'162,"-23"-1"-154,24-46 3,-1 47-2,-23-24-1,0 47-1,24 1 0,-24-1 0,24 24 22,-1 0-10,1 0 2,-1 0-7,-23 47 3,24-23-9,0 23 2,-24 24-3,0 0 0,0 0-1,0 23 1,-24-23 1,24-24 0,-24 0 3,24 0-3,0-23-1,-23 0 1,-1 23-1,24-23 6,-23-1-5,23 1 18,-24-24-5,48 0 229,23 0-243,-24 0 0,25 0-1,-25 0 2,1 0 16,-1 0 1,-23 23-10,0 1 31,0 0-37,0-1-4,24-23 3,-24 47 0,0-23-1,0 0 6,0 23-6,-24-47 0,1 23 6,-1 1-6,24 0 1,-47-24 0,23 0 4,24 47-5,-47-47 6,24 47-7,-1-47 10,24 24-8,-24-24 4,1 0-5,-1 0 60,1 0 49</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5T11:27:52.685"/>
    </inkml:context>
    <inkml:brush xml:id="br0">
      <inkml:brushProperty name="width" value="0.05292" units="cm"/>
      <inkml:brushProperty name="height" value="0.05292" units="cm"/>
      <inkml:brushProperty name="color" value="#FF0000"/>
    </inkml:brush>
  </inkml:definitions>
  <iact:action type="add" startTime="50309">
    <iact:property name="dataType"/>
    <iact:actionData xml:id="d0">
      <inkml:trace xmlns:inkml="http://www.w3.org/2003/InkML" xml:id="stk0" contextRef="#ctx0" brushRef="#br0">11213 13526 0,'71'0'201,"23"0"-194,1-24 1,-24 24-1,23-23 5,1-1-6,46 1 0,-70 23 3,0 0-2,-24 0 1,0 0 0,0 0 0,1 0 2,-25 0-2,24 0-1,24 0 5,-47 0-5,23 0 1,-23 0 0,-1 0 5,1 0-6,0 0 1,-1 0 12,1 0-6,-1 0 21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5T11:27:52.685"/>
    </inkml:context>
    <inkml:brush xml:id="br0">
      <inkml:brushProperty name="width" value="0.05292" units="cm"/>
      <inkml:brushProperty name="height" value="0.05292" units="cm"/>
      <inkml:brushProperty name="color" value="#FF0000"/>
    </inkml:brush>
  </inkml:definitions>
  <iact:action type="add" startTime="32501">
    <iact:property name="dataType"/>
    <iact:actionData xml:id="d0">
      <inkml:trace xmlns:inkml="http://www.w3.org/2003/InkML" xml:id="stk0" contextRef="#ctx0" brushRef="#br0">15203 7601 0,'23'0'304,"-23"24"-300,24 23 4,-24-24 8,23 1-5,-23 0-3,0-1-1,24 1 0,0-1 14,-24 1-14,0 0 6,23-1-6,-23 1 0,24-24 0,-24 23 1,23 1-1,-23 0-2,24-1 28,-24 1 7,24-24 11</inkml:trace>
    </iact:actionData>
  </iact:action>
  <iact:action type="add" startTime="34715">
    <iact:property name="dataType"/>
    <iact:actionData xml:id="d1">
      <inkml:trace xmlns:inkml="http://www.w3.org/2003/InkML" xml:id="stk1" contextRef="#ctx0" brushRef="#br0">19759 3989 0,'0'-23'267,"0"-25"-262,0 1 4,0-24-1,0 24-1,23 24 9,-23-1-9,24 24 64,-1 0-58,1 0-3,0 0 3,-1 0-6,1 0 43,-1 0-37,1 0 10,-24 47-12,24-47-3,-24 24 0,23 23-2,-23-23 2,0-1-1,0 1 1,0-1 5,0 1 6,0 0 3,0-1-9,0 1-5,-23-24 0,23 23 18,0 1 2,-24-24-7,24 24-11,0-1 16,-24-23-19,24 24-1,0 23 10,-23-23 2,23-1-11,0 1 14,23-24 368,-23 23-382,24-23 14,0 0 10,-24 24-20,23-24-4,1 0-2,-1 0 84,1 0-77,0 0 28,-1 0-6,1 0 10</inkml:trace>
    </iact:actionData>
  </iact:action>
  <iact:action type="add" startTime="37828">
    <iact:property name="dataType"/>
    <iact:actionData xml:id="d2">
      <inkml:trace xmlns:inkml="http://www.w3.org/2003/InkML" xml:id="stk2" contextRef="#ctx0" brushRef="#br0">23819 7105 0,'0'-47'233,"23"47"-222,1-24-7,0 1 6,-1 23-5,24 0 3,-47-24 0,48 24-1,-1-23 1,0 23 8,-23 0-6,-1 0-2,24 0-4,-23 0 14,0 23-9,-1 1 0,-23-1-2,24 1 0,-1 0 7,-23-1-6,0 1-1,0-1 3,0 1 5,0 0 1,0-1-9,-23-23-2,-1 47 3,1-23 2,-1 0-4,0-24 12,-23 23-10,24-23-1,-1 24 1,0-24-1,1 0 1,23 23 0,-24-23-3,48 0 267,23 0-257,-23 24 10,-1-24-11,1 24 1,-1-24 43,-23 23-44,24-23-5,-24 24-2,0 0 20,0-1 28,24 1-45,-24-1 21,0 1-23,0 23 36,-24 0-18,0-23 28,1 0-41,-1-1 1,1-23 3,-25 0 23,25 0-32,-1 0 47,1 0 14,-1 0-40,0-23 64,24-48-82</inkml:trace>
    </iact:actionData>
  </iact:action>
  <iact:action type="add" startTime="99187">
    <iact:property name="dataType"/>
    <iact:actionData xml:id="d3">
      <inkml:trace xmlns:inkml="http://www.w3.org/2003/InkML" xml:id="stk3" contextRef="#ctx0" brushRef="#br0">24952 18129 0,'-24'0'257,"-47"0"-251,24 0 3,-24 0-1,1 0-3,22 0 3,1 0 0,0 0 4,0 0-4,-48 24-1,48-24-1,23 23 3,1-23-5,-24 0 6,47 24-4,-48-24 2,1 0 4,0 0-1,23 0-1,1 0-5,-24 0 3,23 0 19,-23 0-19,23 0 0,1 0-5,-1 0 7,0 0-1,1 0-5,-1 0 4,1 0 3,-25 0-2,1 24 2,24-24 0,-25 0-4,-22 0 1,46 0-1,-23 0 2,-24 0-4,24 0 7,-1 0-5,-22-24 1,46 24-2,-23 0 2,-24 0-3,47 0 3,-23 0 2,24 0 0,-25 0-3,1 0 1,24 0-1,-1 0 0,0 0 0,1 0-1,-1 0 4,1 0-5,-1 0 11,-23 0-5,23 0-4,-23 0 0,23 0 1,-23 0-1,23 0 2,1 0-1,-24 0 8,-24 0-8,47 24-2,1-24 2,-1 0 0,0 0 25</inkml:trace>
    </iact:actionData>
  </iact:action>
  <iact:action type="add" startTime="101022">
    <iact:property name="dataType"/>
    <iact:actionData xml:id="d4">
      <inkml:trace xmlns:inkml="http://www.w3.org/2003/InkML" xml:id="stk4" contextRef="#ctx0" brushRef="#br0">22497 18035 0,'-24'47'163,"-23"-47"-153,23 47-2,-23 0-4,0 1 4,0-1 5,23 0-2,1-23 0,-1-1 2,24 1 29,-24-24 0,48 0 208,23 0-242,0 0 6,-23 0-3,23 0-8,-23 0 9,-24 23-4,23-23-5,1 0 8,0 0 18,-24 48 81</inkml:trace>
    </iact:actionData>
  </iact:action>
  <iact:action type="add" startTime="103130">
    <iact:property name="dataType"/>
    <iact:actionData xml:id="d5">
      <inkml:trace xmlns:inkml="http://www.w3.org/2003/InkML" xml:id="stk5" contextRef="#ctx0" brushRef="#br0">24810 17964 0,'24'0'211,"-1"0"-206,1 0 8,23 0 1,-47 24-6,24-24-1,23 23 0,-47 1-2,24-24 3,-1 23 3,1-23-2,-24 24 4,23-24-4,1 24 3,0-24 14,-1 0 13,1 0 12,0 0-19,-1 0-22,1 0 45,-24 23 3,0 1-17,0 23-28,-47 24-4,-1-24-1,1-23-1,0 23 3,47 0-3,-24-23 3,-23-1-2,47 1-4,-24-1 7,1 48-5,-1-71 2,1 48 1,-1-25 3,24 1 0,-24-24 0</inkml:trace>
    </iact:actionData>
  </iact:action>
  <iact:action type="add" startTime="132958">
    <iact:property name="dataType"/>
    <iact:actionData xml:id="d6">
      <inkml:trace xmlns:inkml="http://www.w3.org/2003/InkML" xml:id="stk6" contextRef="#ctx0" brushRef="#br0">18980 17043 0,'0'24'265,"0"0"-259,0-1 6,0 1 1,0-1-5,0 1 0,0 0 44,23-1-14,-23 1 39,0-1-69,24 25 10,-24-1-10,0-24-1,0 25-2,0-25 3,0 1 10,23-1-13,-23 1 14,0 23-5,0-23 19,24-24 73</inkml:trace>
    </iact:actionData>
  </iact:action>
  <iact:action type="add" startTime="135072">
    <iact:property name="dataType"/>
    <iact:actionData xml:id="d7">
      <inkml:trace xmlns:inkml="http://www.w3.org/2003/InkML" xml:id="stk7" contextRef="#ctx0" brushRef="#br0">19428 17610 0,'-24'0'210,"1"0"-204,-24 0 2,-1 0 2,1 23 0,0-23-3,-24 0 1,48 0-4,-25 0 6,25 0-2,-24 0-1,-1 0-2,25 0 6,-24 0-2,23 0-1,0 0-1,-23 0 0,23 0 1,1 0 8,-1 0-9,1 0 0,-1 0 3,0 0 1,1 0 17,-1 0-23,1-23 11,-25-1-10,25 24 2,-1-23 0,-23 23 0,47-24-1,-24 0 1,1 1 0,-24-24 2,47-1-3,-24-22 1,24 46 0,-24-47-1,24-23 0,-23 47 0,23 23-1,0-23 2,0 23 2,0-70-1,0 70-1,0 0 0,0-23-1,0 24 0,23-48 1,-23 24-3,0 23 5,24 0-2,-24 1 6,24-1-4,-1 24-3,-23-23 1,24 23-1,-1-24-2,1 0 14,0 24-10,-1-23-4,24 23 5,1-24-5,-25 24 2,24-23 0,24 23 2,-47 0 1,23 0-2,24-24 1,-24 24-4,0 0 4,24 0-1,-24 0-4,1 0 7,22 0-4,1 0 1,24 24 2,-25-24-3,1 23 1,0-23-2,-24 24 4,24-1-4,-24-23 1,1 24 3,-25 0-4,1-24 4,-24 23-3,23-23 1,25 24-2,-48-1 2,23 1 1,24 0-3,-23 23 3,0 0 0,-1 0-2,24 0 0,-47 1 1,24 46-1,0-70 0,-24 23 0,23 0 3,-23 0 4,0 1-5,0 22 6,0-46-8,-23 47 1,-1-24-1,0-23 2,1-1 1,-24 48-8,47-47 16,-24-1-9,0 1-6,1-24 9,-1 23 5,1-23-11,23 24 3,-48-24-2,25 0 0,-1 0 8,1 0-10,23 24 3,-24-24 58,0 0-34,1 0-26,-24 0 6,23 0-1,0 0 1,1 0-4</inkml:trace>
    </iact:actionData>
  </iact:action>
  <iact:action type="add" startTime="138365">
    <iact:property name="dataType"/>
    <iact:actionData xml:id="d8">
      <inkml:trace xmlns:inkml="http://www.w3.org/2003/InkML" xml:id="stk8" contextRef="#ctx0" brushRef="#br0">16572 14754 0,'-24'-71'163,"1"24"-152,-1-1-4,24 25 6,0-25-6,24 48 78,-1 0-73,1 0-5,-1 0 0,25 24 9,-25 0-10,1-1 19,-1 1-20,-23 0 2,24-24 3,-24 23 6,24 24 2,-24-23-5,0 0-5,0-1 0,-24 24-1,24-23 7,0 0-5,-24-1-1,1-23-1,23 24 0,0-1 3,-24-23 3,-23 0 4,47 24-9,-24-24 16,48 0 218,0 0-214,23 0 65,0 0-63,-23 0-16,-1 0-5,1 0 5,-1 0 51</inkml:trace>
    </iact:actionData>
  </iact:action>
  <iact:action type="add" startTime="140564">
    <iact:property name="dataType"/>
    <iact:actionData xml:id="d9">
      <inkml:trace xmlns:inkml="http://www.w3.org/2003/InkML" xml:id="stk9" contextRef="#ctx0" brushRef="#br0">17020 15226 0,'-47'0'158,"0"0"-152,-24 0 4,0-24-3,24 0 1,23 1 1,-23 23-3,24 0 1,-1-24 2,0 1 0,1 23-2,23-24 1,0 0 6,-47 24-7,47-23 2,-24 23 7,24-24-11,-24 1 13,1-1-3,23 0-8,0 1 2,0-1-1,-24 1-1,24-1 2,-23-23-1,23 0-2,-24 23 3,24-47-3,0 0 2,0 24 0,0-24 2,0 0-3,24-23 1,-1 47-2,-23-24 2,24 0 1,-24 48-3,23-25 1,1 1 1,-24 24 2,24-48-2,-24 24 5,47 23 9,-24 24-15,-23-24 2,48 24-2,-25 0 1,1-23-1,23 23 2,-23 0-1,-1 0 0,24 23 0,-23 1-2,23 23 6,0-47-5,24 118 1,-24-94-1,1 47 2,-25-24-2,25 0 1,-1 24 3,-24-48-5,1 48 1,0 0 0,-24-24 1,0 71-2,23-23 2,-23-1 0,0-47-4,0 1 4,0-1 3,0 0-2,-23-23-2,23-1 1,-24 24-1,0-23 6,-23 23-5,24-23 9,-1-1-7,0-23-3,-23 24 1,23 0-2,1-1 3,-1-23-3,1 24 3,-1-24 6,0 0 39</inkml:trace>
    </iact:actionData>
  </iact:action>
  <iact:action type="add" startTime="142827">
    <iact:property name="dataType"/>
    <iact:actionData xml:id="d10">
      <inkml:trace xmlns:inkml="http://www.w3.org/2003/InkML" xml:id="stk10" contextRef="#ctx0" brushRef="#br0">21175 14187 0,'24'-24'139,"-24"-23"-130,23 47-3,-23-47 7,0 23-2,24 24-1,-1-23 4,1 23-7,0 0 13,-1 0-13,1 0 6,-1 23-4,1 25-3,-24 22 0,0-46 4,0 23-5,0 24 4,0-47-1,0-1 1,0 1-1,0-1-1,0 1-1,-24 0 4,1-24-2,23 23 1,0 1 0,-24-24 4,1 0 2,-1 0 64,24-24 13,24 24-77,23-23-8,-24 23 7,1 0-6,0 0 0,23 0-1,-24 0 5,1 23 1,0 1-4,-1-1 6,1 1-7,-24 0 0,23-24-1,-23 47-1,0-23 4,0-1-2,0 24 0,0 24 8,-47-24-9,24-47 1,23 48 1,-48-25-2,25 1 1,-1-24-2,24 23 2,-47 1-3,23-24 3,1 0 10,-1 0-9,1 0 22,-1 0-25,0 0 10,1 0 2,-1-24-11,1 1 7,-1-1-5,0 24-2,24-23 8</inkml:trace>
    </iact:actionData>
  </iact:action>
  <iact:action type="add" startTime="144865">
    <iact:property name="dataType"/>
    <iact:actionData xml:id="d11">
      <inkml:trace xmlns:inkml="http://www.w3.org/2003/InkML" xml:id="stk11" contextRef="#ctx0" brushRef="#br0">21317 15178 0,'-24'-47'135,"-23"-24"-128,23 24 1,-47-24-4,48 48 7,-1-24-2,-23-24 0,23 24-3,-23 47 2,23-48 0,24 1-2,-23 0 3,-1 47-5,24-47 6,-23-24-2,23 24 0,0-24 1,0 24-2,0 23 1,23-23-1,1 0 0,23-1 2,-47 1-5,24 0 8,-1 0-5,1 23 1,-1-47 0,1 24 0,0 24-5,-24-25 5,23 1 4,25-24-5,-25 71-1,-23-23 5,24-1-4,-24 0 15,23 1-13,1 23-2,0 0 8,-1 0-6,1 0-1,23 0 6,0 23-6,-23 25-1,-1 22-2,48-22 4,-47 23 2,23-24-3,-23 0 3,-1-23 1,1-1-9,-24 1 7,0 23-4,23-47 4,-23 47-2,24-23 1,-24 23-1,0 0-1,0 0 0,-24 24 1,24 0-1,-23 0 2,-1-24-2,24 24 3,-23-24-3,23-23 1,-24-24-5,0 23 8,24 1-4,-23 23 2,23 0-2,-24 1 3,-23-25-8,23 24 11,1 1-6,-1-25 0,24 1 0,-23-1 3,-1 1-5,0 23 4,24-23 3,-23-1 0,-1-23 2,1 24-5,23 0-3,-24-24-1,0 23 7,24 1 1,-23-24 5</inkml:trace>
    </iact:actionData>
  </iact:action>
  <iact:action type="add" startTime="147150">
    <iact:property name="dataType"/>
    <iact:actionData xml:id="d12">
      <inkml:trace xmlns:inkml="http://www.w3.org/2003/InkML" xml:id="stk12" contextRef="#ctx0" brushRef="#br0">24456 16052 0,'-47'0'154,"-48"0"-145,1 0-1,70 0 2,-46 0-2,-1 0-1,0 0 1,24 23-3,-24-23 2,47 24 0,-46-24 4,22 0-6,25 0 7,-1 0-5,1 24 1,-1-24 6,48-24 247,-1 0-245,-23 1-1,0-24 3,0 23-9,0-23 5,0 23-7,0 1 0,0-1 0,0 0 3,0-23 7,24 24-13,-24-1 6,23-23-1,-23 23-3,0 1 1,0-25-1,24 48 5,0 24 242,-24 0-245,0-1-1,0 1 5,23-1-5,1 1 0,-24 0 0,0-1 1,0 1 22,23-1-9,1 1-10,0 0 5,-24-1-8,23-23 30,-23 24-34,0-1 5,0 1-2,0 0 18,0-1-9,24 1 39,-24-1-41,0 1 12,23-24-20,-23 24 2,0-1 2,0 1 28,0-1-27,24-23-3,-24 24 1,0 0-1,0-1 6,24-23 4,-24 24-2,0 0-9,0-1 17,0 1-2,0-1 56</inkml:trace>
    </iact:actionData>
  </iact:action>
  <iact:action type="add" startTime="149736">
    <iact:property name="dataType"/>
    <iact:actionData xml:id="d13">
      <inkml:trace xmlns:inkml="http://www.w3.org/2003/InkML" xml:id="stk13" contextRef="#ctx0" brushRef="#br0">24362 16618 0,'-48'24'88,"1"-24"-83,24 0 5,-25 24-3,25-24 1,-1 0 0,-23-24-3,23 24 7,1-24-4,-1 24-2,1 0 2,-25-23 7,25-1-7,-1 24 0,-47-23 1,1-1-1,46 24-1,-23-24 2,0 1-3,47-1-1,-48 1 6,1 23-4,0-24 9,23 0-10,24 1 3,-47 23-3,23-47 3,-46 23-1,70 0 0,-24 1-3,0-1 7,1 0-8,23 1 4,-24-1 2,1-23-4,-1-47 11,24 70-10,0-47 0,0 0 3,0 24-2,0-24-1,24-23 0,-1 0 0,1 46 2,-1-23-1,1-23 2,23 0-3,0 23 0,1 0 0,-25 0 1,25 24-1,-25 0 1,48-24-4,-47 47 12,23 1-9,0-24-2,-23 23 2,23 24 1,-47-24-1,23 24 0,1 0 1,-24-23-1,24 23 10,23 0-9,-24 0 0,25 0-1,-25 0-3,24 0 5,1 23-2,22 1 1,-46 0 3,23 23-2,0 0-2,1 24 1,-1-24-1,-47 0 0,47 0 2,0 24-3,-23 0 3,23 23 1,-23 1-8,-24-48 10,0 24-5,0-47 0,0 23 1,0 0-1,0-23 7,0-1-6,0 1 1,0-1 8,0 1-10,-24 0 0,1-1 0,23 1 1,-24-1 1,24 1-2,0 0 3,0-1-3,-24 24 7,24 1 9,-23-48-18,23 23 6,-24 1 36,24-1-34,0 1-4,-23 0 8,23-1 5,-24 1 17,24-1-27,0 1 7,0 0 27,-24-24-38,24 23-1,0 1 25,-23-24-19</inkml:trace>
    </iact:actionData>
  </iact:action>
  <iact:action type="add" startTime="154551">
    <iact:property name="dataType"/>
    <iact:actionData xml:id="d14">
      <inkml:trace xmlns:inkml="http://www.w3.org/2003/InkML" xml:id="stk14" contextRef="#ctx0" brushRef="#br0">14353 16595 0,'0'23'227,"23"25"-222,1-25 6,-24 24-7,24 1 7,-1-25 2,-23 24-3,24-23-2,-1 0 0,-23 23 0,0-24-1,0 1 0,24 23 0,-24-23 9,24 0-7,-24-1 4,23-23-6,-23 24 4,0-1-4,0 1 7,0 0 12</inkml:trace>
    </iact:actionData>
  </iact:action>
  <iact:action type="add" startTime="156209">
    <iact:property name="dataType"/>
    <iact:actionData xml:id="d15">
      <inkml:trace xmlns:inkml="http://www.w3.org/2003/InkML" xml:id="stk15" contextRef="#ctx0" brushRef="#br0">19404 12440 0,'0'-47'72,"0"0"-67,0 0 4,0-1 0,0 1 0,0 0-2,0 23 1,0-23-2,0 23 2,0 1 0,0-1-1,24 48 131,-24 23-128,24 24-1,-24-48-2,0 25 1,0-1-1,0-23 8,0-1-8,0 1 1,0-1 0,0 25 2,0-25-3,0 1 1,0-1-2,-24 1 10,24 0 15,0-1 0,0 1-24,0-1 1,24-23 7,-24 24-9,0 0 12,23-1-3,-23 1 8,0-1-5,0 1 11,0 0 17,24-24 435,-1-24-469,1 24 6,-24-24-5,24 1 75,-1-1-81,1 24 6,0-23 52,-1-1-18,24 24-17,-47-24-22</inkml:trace>
    </iact:actionData>
  </iact:action>
  <iact:action type="add" startTime="160476">
    <iact:property name="dataType"/>
    <iact:actionData xml:id="d16">
      <inkml:trace xmlns:inkml="http://www.w3.org/2003/InkML" xml:id="stk16" contextRef="#ctx0" brushRef="#br0">22284 16689 0,'48'-23'119,"-1"-1"-111,0-23 1,0 23-2,0 1 0,-23 23 6,0 0-5,-24-24 10,23 24 25,1 0-9,-24 24-11,0-1-18,0 24 5,0 1 0,0-1-3,0 0 1,-24 0-1,1 0 0,-25-47 1,48 24-1,-23 0 1,-1-1 1,1-23-1,-1 0 14,24 24-14,24-24 256,-1 0-244,1 23-2,-1 1 10,-23 0-18,24-1-5,-24 1 14,0 0-10,0-1 5,0 24-6,0 1 7,0-25 1,0 1-3,0-1 29,-24 1 3,24 0-24,-23-24-5,-1 0-9,1 0 11,-25 0-10,25 0 7,-24 0-10,47-24 5,-24 24-1,0 0 0,24-24-2,0 1 69,-23 23-62</inkml:trace>
    </iact:actionData>
  </iact:action>
  <iact:action type="add" startTime="162754">
    <iact:property name="dataType"/>
    <iact:actionData xml:id="d17">
      <inkml:trace xmlns:inkml="http://www.w3.org/2003/InkML" xml:id="stk17" contextRef="#ctx0" brushRef="#br0">24999 17445 0,'-24'0'142,"24"23"-136,-23-23 2,-24 24 3,-1-1-7,-22 1 6,22 0-3,1-24 0,24 23 1,-1-23-1,24 24 1,-24-24 18,24-24 249,24-23-266,-24 23 21,24 24-21,-24-23 1,0-1 56,0 1-51,23-1 0,-23 0 11,0 1-17,24 23-1,-1 0 285,-23-24-288,0 48 269,0-1-266,0 1-4,0 0 16,24-1-6,-24 1 9,0-1-18,0 1 53,24-24-52,-24 24 8,0-1-3,0 1 4,0-1-8,23 1 10,-23 0-3,24-1-5,-24 24 13,23-47 1,-23 24 37,0 0-19</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5T11:27:52.685"/>
    </inkml:context>
    <inkml:brush xml:id="br0">
      <inkml:brushProperty name="width" value="0.05292" units="cm"/>
      <inkml:brushProperty name="height" value="0.05292" units="cm"/>
      <inkml:brushProperty name="color" value="#FF0000"/>
    </inkml:brush>
  </inkml:definitions>
  <iact:action type="add" startTime="15473">
    <iact:property name="dataType"/>
    <iact:actionData xml:id="d0">
      <inkml:trace xmlns:inkml="http://www.w3.org/2003/InkML" xml:id="stk0" contextRef="#ctx0" brushRef="#br0">15628 7955 0,'-48'0'166,"1"24"-160,-24-1 4,0 24-2,24-23-1,24 23 1,-48 0-4,24-23 4,-1 0-1,48-1 5,-47 1-3,24-24-3,23 24 2,-24-24 14,0 23-17,24 1 6,-23-1 2,-1 1 5,1-24-5</inkml:trace>
    </iact:actionData>
  </iact:action>
  <iact:action type="add" startTime="16945">
    <iact:property name="dataType"/>
    <iact:actionData xml:id="d1">
      <inkml:trace xmlns:inkml="http://www.w3.org/2003/InkML" xml:id="stk1" contextRef="#ctx0" brushRef="#br0">18531 4792 0,'24'47'264,"23"24"-257,-24 0 3,-23-24-2,24 24 0,-24 0 1,24-24-1,-24 0-1,0 0 0,23 0 1,-23-23-1,0 0 0,0-1 12,0 1 1,0-1-4,24-23-9,-24 48 87</inkml:trace>
    </iact:actionData>
  </iact:action>
  <iact:action type="add" startTime="18590">
    <iact:property name="dataType"/>
    <iact:actionData xml:id="d2">
      <inkml:trace xmlns:inkml="http://www.w3.org/2003/InkML" xml:id="stk2" contextRef="#ctx0" brushRef="#br0">23040 6421 0,'47'0'216,"-23"47"-208,23-24 0,0 1 0,0-24 0,-47 24 2,24-1-3,23 1 0,-23-1 14,-1 1-17,-23 0 9,24-24-7,-1 0 35,-23 23-34</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05T11:27:52.685"/>
    </inkml:context>
    <inkml:brush xml:id="br0">
      <inkml:brushProperty name="width" value="0.05292" units="cm"/>
      <inkml:brushProperty name="height" value="0.05292" units="cm"/>
      <inkml:brushProperty name="color" value="#FF0000"/>
    </inkml:brush>
  </inkml:definitions>
  <iact:action type="add" startTime="109934">
    <iact:property name="dataType"/>
    <iact:actionData xml:id="d0">
      <inkml:trace xmlns:inkml="http://www.w3.org/2003/InkML" xml:id="stk0" contextRef="#ctx0" brushRef="#br0">11780 94 0,'0'24'252,"0"23"-247,0 0 4,0-23-4,0-1 5,0 1-3,0 0 1,0-1 0,0 1 1,0 0 13,0-1 17,0 1 39,0-1 191,0 1-247,0 0 35</inkml:trace>
    </iact:actionData>
  </iact:action>
  <iact:action type="add" startTime="136572">
    <iact:property name="dataType"/>
    <iact:actionData xml:id="d1">
      <inkml:trace xmlns:inkml="http://www.w3.org/2003/InkML" xml:id="stk1" contextRef="#ctx0" brushRef="#br0">16690 1180 0,'0'24'421,"0"-1"-345,0 1-27,0 0-43,0-1 2,0 1-1,0-1 1,0 1 10,0 0-10,0-1 20,0 1-19,0-1-1,0 1 0,0 23 1</inkml:trace>
    </iact:actionData>
  </iact:action>
  <iact:action type="add" startTime="138830">
    <iact:property name="dataType"/>
    <iact:actionData xml:id="d2">
      <inkml:trace xmlns:inkml="http://www.w3.org/2003/InkML" xml:id="stk2" contextRef="#ctx0" brushRef="#br0">16477 1747 0,'48'23'225,"-25"-23"-217,1 47 0,-1-23 2,1-24-3,-24 24 1,24-1-1,-24 1-3,23-24 7,1 24-4,-24-1 11,23-23 1,1 24-1,0-1-13,-24 1 22,23-24-19,-23 24 19,24-24 14</inkml:trace>
    </iact:actionData>
  </iact:action>
  <iact:action type="add" startTime="140496">
    <iact:property name="dataType"/>
    <iact:actionData xml:id="d3">
      <inkml:trace xmlns:inkml="http://www.w3.org/2003/InkML" xml:id="stk3" contextRef="#ctx0" brushRef="#br0">17186 1841 0,'47'24'321,"-47"-1"-307,23-23-6,1 24-1,0-24 7,-1 24-3,1-24-3,-1 23 6,1-23-6,0 0 15,23 0-16,-47 24 3,23-24-3,1 47 0,23-23 1,-23-24 7,-1 23-7,-23 1-1,0-1 1,24-23 2,23 0 20,-47 24-24,0 0 57,0-1 23,0 1-79</inkml:trace>
    </iact:actionData>
  </iact:action>
  <iact:action type="add" startTime="151639">
    <iact:property name="dataType"/>
    <iact:actionData xml:id="d4">
      <inkml:trace xmlns:inkml="http://www.w3.org/2003/InkML" xml:id="stk4" contextRef="#ctx0" brushRef="#br0">17988 802 0,'0'-47'295,"0"24"-287,0-1 0,0-23-1,0 23 9,0-23-8,24 47 2,-1-24-2,-23 1-1,24 23 0,-24-24 0,24 1 17,-1 23 7,1 0 52,-24 23-73,23 1-3,1 23 1,-24-23 1,0-1-1,0 24-1,0 1 7,0-1 3,0-24 7,0 1 4,0 23-13,0-23 14,0-1-21,0 1 10,0 0-10,0-1 0,0 1 5,0-1 21,-24-23-5,24 24-17,0 0-5,-23-1 5,-1-23-3,1 0-3,23 24 1,-24-24 3,0 24-4,1-24 18,-1 0-9,0 0 50,24 23 268,24 1-273,0-24-35,-24 23-17,23 1 22,1-24-22,0 0 22,-1 0 2,1 47-25,-1-47 33,1 0 60,0 0 1,-24 24-78,23-24 0,-23 23 52,24-23-52</inkml:trace>
    </iact:actionData>
  </iact:action>
  <iact:action type="add" startTime="172304">
    <iact:property name="dataType"/>
    <iact:actionData xml:id="d5">
      <inkml:trace xmlns:inkml="http://www.w3.org/2003/InkML" xml:id="stk5" contextRef="#ctx0" brushRef="#br0">14306 1393 0,'0'23'279,"0"24"-272,23-23 4,-23 23-4,0 0 0,24-47 0,-24 48 1,0-25 1,23 24 4,1 1-2,-24-25-4,24 1 1,-24-1-4,0 1 6,0 0-1,0-1-1,23-23 0,-23 24 0,24-24 6,-24 24-7,0-1 64,23-23-10,-23 24-45</inkml:trace>
    </iact:actionData>
  </iact:action>
  <iact:action type="add" startTime="182243">
    <iact:property name="dataType"/>
    <iact:actionData xml:id="d6">
      <inkml:trace xmlns:inkml="http://www.w3.org/2003/InkML" xml:id="stk6" contextRef="#ctx0" brushRef="#br0">17516 3187 0,'24'70'225,"-1"25"-217,-23-24 0,0 23-2,0-47 2,0 24 0,24-24 1,-24 24 0,0-47-1,0 23 0,0-23-1,0 23 1,0 0-1,0 0 0,0 0 0,0-23 1,0 0 16,0-1-15,0 1 6,0-1-7,0 1 0,23 0 15</inkml:trace>
    </iact:actionData>
  </iact:action>
  <iact:action type="add" startTime="186251">
    <iact:property name="dataType"/>
    <iact:actionData xml:id="d7">
      <inkml:trace xmlns:inkml="http://www.w3.org/2003/InkML" xml:id="stk7" contextRef="#ctx0" brushRef="#br0">14306 3328 0,'23'0'343,"1"0"-338,-1 0 5,1 0-5,0 0 4,-1 0 17,1 0-22,-1 24 11,1-1 26,-24 1-25,24-24-8,-24 24 23,23-1-22,-23 1-1,0-1 13,0 1-13,0 23 0,0 1 0,0-25 2,0 24-3,0 1 1,-23-25-2,-1 1 2,0 23-1,24-23 9,-23 23-6,-1-47-5,1 23 5,23 1-3,-24 0 1,0-24 4,1 23 52,-1-23-38,48-23 228,-1 23-239,1 0-6,0 0 5,-1-24-6,1 24 0,-1 0-4,25 0 6,-25-24 8,24 24-10,1 0 6,-25-23-7,1 23 8,-1 0-6,1 0-2,23 0 3,-23 0-3,0 0 1,-1 0-1,1 0 0,-1 0 32,1 0-16</inkml:trace>
    </iact:actionData>
  </iact:action>
  <iact:action type="add" startTime="198766">
    <iact:property name="dataType"/>
    <iact:actionData xml:id="d8">
      <inkml:trace xmlns:inkml="http://www.w3.org/2003/InkML" xml:id="stk8" contextRef="#ctx0" brushRef="#br0">4202 15178 0,'0'-23'165,"-71"-1"-159,24 1 5,24 23-4,-48 0-2,24-24 5,-24 0 5,24 24-8,23 0 1,-23-23 1,23 23-1,-23 0 0,23 0-1,1 0 8,-1 0-8,0 0 1,1-24 7,-1 24 25,1 0-4,-1 0-25,0 0 4,1 0-8,-1 0 0,1 0 10,-1 0-8,24 24-2,-24-24 1,1 0-1,-1 0 0,1 23 0,-25-23 1,25 0 0,-1 0 2,1 0-3,23 24 7,-48-24-6,25 24 0,-1-24-3,-23 0 5,0 23-2,23-23 0,1 0 1,-1 0-2,0 47 1,-23-47 53,23 24-52,1-24-5,-1 0 22</inkml:trace>
    </iact:actionData>
  </iact:action>
  <iact:action type="add" startTime="219278">
    <iact:property name="dataType"/>
    <iact:actionData xml:id="d9">
      <inkml:trace xmlns:inkml="http://www.w3.org/2003/InkML" xml:id="stk9" contextRef="#ctx0" brushRef="#br0">19074 3399 0,'0'-24'158,"0"1"-151,24-24-1,-1 23 5,-23-23-4,24 0 1,-1 47-2,-23-24 2,0-23-3,24 0 13,-24 23-1,24 24 13,-24-24-22,23 24-1,-23-23 7,24 23 4,-1 23-4,1 25 2,0-1-5,-1-24-5,-23 48 2,0-24-1,24-23 0,-24 23 1,0-23 0,0 23-1,0 0 9,-24-23-7,1-1 5,23 1-6,0 0-3,-24 23 5,0-23-3,1-24 2,23 23 0,0 1-2,-24-24 8,1 23 0,23 1-8,-24 0 2,0-24-2,1 0 41,23 23 213,23-23-253,1 24 7,0-24 32,-1 0-15,1 0 15,-1 23-39,1-23 107</inkml:trace>
    </iact:actionData>
  </iact:action>
  <iact:action type="add" startTime="223395">
    <iact:property name="dataType"/>
    <iact:actionData xml:id="d10">
      <inkml:trace xmlns:inkml="http://www.w3.org/2003/InkML" xml:id="stk10" contextRef="#ctx0" brushRef="#br0">19286 1133 0,'0'-47'213,"0"-1"-209,0-22 6,24 46-1,-24-23-1,24 23-1,-1 24-3,-23-23 4,24-1 2,-1 0-4,1 24 2,-24-23 8,24 23-6,-24-24 5,23 24 32,1 24-32,-24-1-8,23 1 2,1 0-2,-24 23 1,24 24 1,-24-48-2,0 48 1,0 0-1,-24 0-2,24-24 5,-24 24-2,1 0 0,-1-48 8,24 1-8,-23-1 0,23 1 6,-24-24-6,24 24-1,-24-24 1,24 23 23,-23-23-23,23 24-3,-24-24 5,24 23-3,-23-23 2,46 0 402,1 0-402,-24 24 5,23-24-6,1 0-1,-24 24 0,24-24 2,-1 0 0,1 0 5,-24 23 10,23-23-9,1 0-8,23 0 24</inkml:trace>
    </iact:actionData>
  </iact:action>
  <iact:action type="add" startTime="226458">
    <iact:property name="dataType"/>
    <iact:actionData xml:id="d11">
      <inkml:trace xmlns:inkml="http://www.w3.org/2003/InkML" xml:id="stk11" contextRef="#ctx0" brushRef="#br0">22544 496 0,'0'-24'180,"0"0"-172,47 1-3,-23-1 5,-24 1-2,23 23 1,25-24-1,-48 0-4,23 24 6,1 0-2,0 0 7,-1 0 10,1 0-11,-1 0 17,-23 24-15,24-24 7,-24 24-8,0-1-10,0 1 6,-24-1 4,24 1-6,-23 23 4,-1-23-7,1-1 2,-1-23 2,-23 0-5,47 24 7,-24-24-4,-23 24 0,23-24-2,1 23 2,-25-23-1,25 24 1,-24-24 0,23 0 0,0 0 7,1 0-9,23 23 12,-24-23-11,48 0 250,23 0-253,-47 24 6,24-24-3,-1 0 2,1 0 0,-1 0-1,1 24-1,0-24 6,23 23-5,-47 1-1,23-24 3,1 0-2,0 0 1,23 23 5,-23 1-9,-1 0 20,1-24-18,-1 0 4,-23 23-4,24-23 1,-24 24 7,24-24 0,-24 47 78</inkml:trace>
    </iact:actionData>
  </iact:action>
  <iact:action type="add" startTime="229048">
    <iact:property name="dataType"/>
    <iact:actionData xml:id="d12">
      <inkml:trace xmlns:inkml="http://www.w3.org/2003/InkML" xml:id="stk12" contextRef="#ctx0" brushRef="#br0">22922 3446 0,'0'-23'247,"0"-1"-238,0-23-2,0 23 0,23-23 1,25 0-1,-25 0 4,1 23-4,-24 0 0,23 1 2,1 23 7,0 0-7,-24-24-2,0 1 1,23 23-1,1 0 0,-24-24 1,23 24-3,25 0 5,-25 0 8,1 0-11,-1 0 7,1 0 0,0 0-7,-1 24 11,24-1-9,-47 24 4,24 1-6,-24-1 3,24 0-5,-24 24 4,0-48 0,0 48-4,-24-24 7,24-23-5,0 0 0,-47 23 0,23-23 1,1-1 0,23 24 0,-48-47 0,1 48 1,24-25-2,-1 1 1,-23-1-1,23-23-2,24 24 5,-47-24-3,23 24 1,1-24 13,46 0 300,1 0-313,0 0-1,-1 0 23,1 0-22,-1 0 0,1 23 0,0-23 1,-24 24-1,23-24-2,1 23 2,-1-23 1,1 24 5,0-24-8,-24 47 10,23-47 9,-23 24 14,24-24-31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428560-7461-4F08-B67E-30D39F1E334A}" type="datetimeFigureOut">
              <a:rPr lang="en-US" smtClean="0"/>
              <a:pPr/>
              <a:t>11/6/2020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0FA10A-7415-4B9F-AB04-7CD7B18495E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70FA10A-7415-4B9F-AB04-7CD7B18495E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pPr eaLnBrk="1" hangingPunct="1"/>
            <a:endParaRPr lang="en-US"/>
          </a:p>
        </p:txBody>
      </p:sp>
      <p:sp>
        <p:nvSpPr>
          <p:cNvPr id="62468" name="Slide Number Placeholder 3"/>
          <p:cNvSpPr>
            <a:spLocks noGrp="1"/>
          </p:cNvSpPr>
          <p:nvPr>
            <p:ph type="sldNum" sz="quarter" idx="5"/>
          </p:nvPr>
        </p:nvSpPr>
        <p:spPr>
          <a:noFill/>
        </p:spPr>
        <p:txBody>
          <a:bodyPr/>
          <a:lstStyle/>
          <a:p>
            <a:fld id="{60E3E4A1-8132-46FC-A77B-F82F2200DB92}" type="slidenum">
              <a:rPr lang="en-US" smtClean="0"/>
              <a:pPr/>
              <a:t>12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a:p>
        </p:txBody>
      </p:sp>
      <p:sp>
        <p:nvSpPr>
          <p:cNvPr id="63492" name="Slide Number Placeholder 3"/>
          <p:cNvSpPr>
            <a:spLocks noGrp="1"/>
          </p:cNvSpPr>
          <p:nvPr>
            <p:ph type="sldNum" sz="quarter" idx="5"/>
          </p:nvPr>
        </p:nvSpPr>
        <p:spPr>
          <a:noFill/>
        </p:spPr>
        <p:txBody>
          <a:bodyPr/>
          <a:lstStyle/>
          <a:p>
            <a:fld id="{4484EAFE-1B50-4568-89E2-76318E786063}" type="slidenum">
              <a:rPr lang="en-US" smtClean="0"/>
              <a:pPr/>
              <a:t>20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endParaRPr lang="en-US"/>
          </a:p>
        </p:txBody>
      </p:sp>
      <p:sp>
        <p:nvSpPr>
          <p:cNvPr id="64516" name="Slide Number Placeholder 3"/>
          <p:cNvSpPr>
            <a:spLocks noGrp="1"/>
          </p:cNvSpPr>
          <p:nvPr>
            <p:ph type="sldNum" sz="quarter" idx="5"/>
          </p:nvPr>
        </p:nvSpPr>
        <p:spPr>
          <a:noFill/>
        </p:spPr>
        <p:txBody>
          <a:bodyPr/>
          <a:lstStyle/>
          <a:p>
            <a:fld id="{BBEC2739-2780-4B16-AA15-EDB3367A2B8B}" type="slidenum">
              <a:rPr lang="en-US" smtClean="0"/>
              <a:pPr/>
              <a:t>30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endParaRPr lang="en-US"/>
          </a:p>
        </p:txBody>
      </p:sp>
      <p:sp>
        <p:nvSpPr>
          <p:cNvPr id="65540" name="Slide Number Placeholder 3"/>
          <p:cNvSpPr>
            <a:spLocks noGrp="1"/>
          </p:cNvSpPr>
          <p:nvPr>
            <p:ph type="sldNum" sz="quarter" idx="5"/>
          </p:nvPr>
        </p:nvSpPr>
        <p:spPr>
          <a:noFill/>
        </p:spPr>
        <p:txBody>
          <a:bodyPr/>
          <a:lstStyle/>
          <a:p>
            <a:fld id="{0CDC51C1-6B94-4F04-BD42-D51C93B4E67E}" type="slidenum">
              <a:rPr lang="en-US" smtClean="0"/>
              <a:pPr/>
              <a:t>31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pPr eaLnBrk="1" hangingPunct="1"/>
            <a:endParaRPr lang="en-US"/>
          </a:p>
        </p:txBody>
      </p:sp>
      <p:sp>
        <p:nvSpPr>
          <p:cNvPr id="84996" name="Slide Number Placeholder 3"/>
          <p:cNvSpPr>
            <a:spLocks noGrp="1"/>
          </p:cNvSpPr>
          <p:nvPr>
            <p:ph type="sldNum" sz="quarter" idx="5"/>
          </p:nvPr>
        </p:nvSpPr>
        <p:spPr>
          <a:noFill/>
        </p:spPr>
        <p:txBody>
          <a:bodyPr/>
          <a:lstStyle/>
          <a:p>
            <a:fld id="{4BF9FC0B-A4F6-4BB2-8CC6-396E95608377}" type="slidenum">
              <a:rPr lang="en-US" smtClean="0"/>
              <a:pPr/>
              <a:t>73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pPr eaLnBrk="1" hangingPunct="1"/>
            <a:endParaRPr lang="en-US"/>
          </a:p>
        </p:txBody>
      </p:sp>
      <p:sp>
        <p:nvSpPr>
          <p:cNvPr id="86020" name="Slide Number Placeholder 3"/>
          <p:cNvSpPr>
            <a:spLocks noGrp="1"/>
          </p:cNvSpPr>
          <p:nvPr>
            <p:ph type="sldNum" sz="quarter" idx="5"/>
          </p:nvPr>
        </p:nvSpPr>
        <p:spPr>
          <a:noFill/>
        </p:spPr>
        <p:txBody>
          <a:bodyPr/>
          <a:lstStyle/>
          <a:p>
            <a:fld id="{C7D3722C-9593-475E-ACA0-BF5CD3EE1826}" type="slidenum">
              <a:rPr lang="en-US" smtClean="0"/>
              <a:pPr/>
              <a:t>77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C9E6FE-FF83-4F65-BCBC-848BB157EBD0}"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9E6FE-FF83-4F65-BCBC-848BB157EBD0}"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9E6FE-FF83-4F65-BCBC-848BB157EBD0}"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9E6FE-FF83-4F65-BCBC-848BB157EBD0}"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C9E6FE-FF83-4F65-BCBC-848BB157EBD0}"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C9E6FE-FF83-4F65-BCBC-848BB157EBD0}" type="datetimeFigureOut">
              <a:rPr lang="en-US" smtClean="0"/>
              <a:pPr/>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C9E6FE-FF83-4F65-BCBC-848BB157EBD0}" type="datetimeFigureOut">
              <a:rPr lang="en-US" smtClean="0"/>
              <a:pPr/>
              <a:t>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C9E6FE-FF83-4F65-BCBC-848BB157EBD0}" type="datetimeFigureOut">
              <a:rPr lang="en-US" smtClean="0"/>
              <a:pPr/>
              <a:t>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C9E6FE-FF83-4F65-BCBC-848BB157EBD0}" type="datetimeFigureOut">
              <a:rPr lang="en-US" smtClean="0"/>
              <a:pPr/>
              <a:t>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C9E6FE-FF83-4F65-BCBC-848BB157EBD0}" type="datetimeFigureOut">
              <a:rPr lang="en-US" smtClean="0"/>
              <a:pPr/>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C9E6FE-FF83-4F65-BCBC-848BB157EBD0}" type="datetimeFigureOut">
              <a:rPr lang="en-US" smtClean="0"/>
              <a:pPr/>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0B3B13-2739-41F1-B2F5-983C7A3DBEA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C9E6FE-FF83-4F65-BCBC-848BB157EBD0}" type="datetimeFigureOut">
              <a:rPr lang="en-US" smtClean="0"/>
              <a:pPr/>
              <a:t>11/6/2020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B3B13-2739-41F1-B2F5-983C7A3DBEA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png"/><Relationship Id="rId5" Type="http://schemas.microsoft.com/office/2011/relationships/inkAction" Target="../ink/inkAction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5.png"/><Relationship Id="rId5" Type="http://schemas.microsoft.com/office/2011/relationships/inkAction" Target="../ink/inkAction2.xml"/><Relationship Id="rId4"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2.m4a"/><Relationship Id="rId7" Type="http://schemas.openxmlformats.org/officeDocument/2006/relationships/image" Target="../media/image14.wmf"/><Relationship Id="rId2" Type="http://schemas.microsoft.com/office/2007/relationships/media" Target="../media/media22.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24.m4a"/><Relationship Id="rId7" Type="http://schemas.microsoft.com/office/2011/relationships/inkAction" Target="../ink/inkAction3.xml"/><Relationship Id="rId2" Type="http://schemas.microsoft.com/office/2007/relationships/media" Target="../media/media24.m4a"/><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audio" Target="../media/media25.m4a"/><Relationship Id="rId7" Type="http://schemas.microsoft.com/office/2011/relationships/inkAction" Target="../ink/inkAction4.xml"/><Relationship Id="rId2" Type="http://schemas.microsoft.com/office/2007/relationships/media" Target="../media/media25.m4a"/><Relationship Id="rId1" Type="http://schemas.openxmlformats.org/officeDocument/2006/relationships/tags" Target="../tags/tag3.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27.m4a"/><Relationship Id="rId1" Type="http://schemas.microsoft.com/office/2007/relationships/media" Target="../media/media27.m4a"/><Relationship Id="rId6" Type="http://schemas.microsoft.com/office/2011/relationships/inkAction" Target="../ink/inkAction5.xml"/><Relationship Id="rId5" Type="http://schemas.openxmlformats.org/officeDocument/2006/relationships/image" Target="../media/image24.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7" Type="http://schemas.openxmlformats.org/officeDocument/2006/relationships/image" Target="../media/image1.png"/><Relationship Id="rId2" Type="http://schemas.microsoft.com/office/2007/relationships/media" Target="../media/media30.m4a"/><Relationship Id="rId1" Type="http://schemas.openxmlformats.org/officeDocument/2006/relationships/tags" Target="../tags/tag4.xml"/><Relationship Id="rId6" Type="http://schemas.openxmlformats.org/officeDocument/2006/relationships/image" Target="../media/image33.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7" Type="http://schemas.openxmlformats.org/officeDocument/2006/relationships/image" Target="../media/image1.png"/><Relationship Id="rId2" Type="http://schemas.microsoft.com/office/2007/relationships/media" Target="../media/media31.m4a"/><Relationship Id="rId1" Type="http://schemas.openxmlformats.org/officeDocument/2006/relationships/tags" Target="../tags/tag5.xml"/><Relationship Id="rId6" Type="http://schemas.openxmlformats.org/officeDocument/2006/relationships/image" Target="../media/image34.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1.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1.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1.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48.m4a"/><Relationship Id="rId7" Type="http://schemas.openxmlformats.org/officeDocument/2006/relationships/image" Target="../media/image49.jpeg"/><Relationship Id="rId2" Type="http://schemas.microsoft.com/office/2007/relationships/media" Target="../media/media48.m4a"/><Relationship Id="rId1" Type="http://schemas.openxmlformats.org/officeDocument/2006/relationships/tags" Target="../tags/tag6.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m4a"/><Relationship Id="rId1" Type="http://schemas.microsoft.com/office/2007/relationships/media" Target="../media/media49.m4a"/><Relationship Id="rId5" Type="http://schemas.openxmlformats.org/officeDocument/2006/relationships/image" Target="../media/image1.png"/><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m4a"/><Relationship Id="rId1" Type="http://schemas.microsoft.com/office/2007/relationships/media" Target="../media/media51.m4a"/><Relationship Id="rId5" Type="http://schemas.openxmlformats.org/officeDocument/2006/relationships/image" Target="../media/image1.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m4a"/><Relationship Id="rId1" Type="http://schemas.microsoft.com/office/2007/relationships/media" Target="../media/media52.m4a"/><Relationship Id="rId5" Type="http://schemas.openxmlformats.org/officeDocument/2006/relationships/image" Target="../media/image1.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m4a"/><Relationship Id="rId1" Type="http://schemas.microsoft.com/office/2007/relationships/media" Target="../media/media53.m4a"/><Relationship Id="rId5" Type="http://schemas.openxmlformats.org/officeDocument/2006/relationships/image" Target="../media/image1.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1.png"/><Relationship Id="rId5" Type="http://schemas.openxmlformats.org/officeDocument/2006/relationships/image" Target="../media/image53.png"/><Relationship Id="rId4" Type="http://schemas.openxmlformats.org/officeDocument/2006/relationships/hyperlink" Target="http://www.technologystudent.com/cams/crkslid1.htm" TargetMode="Externa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1.png"/><Relationship Id="rId5" Type="http://schemas.openxmlformats.org/officeDocument/2006/relationships/hyperlink" Target="http://www.technologystudent.com/cams/crank1.htm" TargetMode="Externa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www.technologystudent.com/cams/crank2.htm" TargetMode="Externa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m4a"/><Relationship Id="rId1" Type="http://schemas.microsoft.com/office/2007/relationships/media" Target="../media/media57.m4a"/><Relationship Id="rId5" Type="http://schemas.openxmlformats.org/officeDocument/2006/relationships/image" Target="../media/image1.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m4a"/><Relationship Id="rId1" Type="http://schemas.microsoft.com/office/2007/relationships/media" Target="../media/media58.m4a"/><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m4a"/><Relationship Id="rId1" Type="http://schemas.microsoft.com/office/2007/relationships/media" Target="../media/media59.m4a"/><Relationship Id="rId5" Type="http://schemas.openxmlformats.org/officeDocument/2006/relationships/image" Target="../media/image1.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m4a"/><Relationship Id="rId1" Type="http://schemas.microsoft.com/office/2007/relationships/media" Target="../media/media60.m4a"/><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m4a"/><Relationship Id="rId1" Type="http://schemas.microsoft.com/office/2007/relationships/media" Target="../media/media61.m4a"/><Relationship Id="rId5" Type="http://schemas.openxmlformats.org/officeDocument/2006/relationships/image" Target="../media/image1.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m4a"/><Relationship Id="rId1" Type="http://schemas.microsoft.com/office/2007/relationships/media" Target="../media/media62.m4a"/><Relationship Id="rId5" Type="http://schemas.openxmlformats.org/officeDocument/2006/relationships/image" Target="../media/image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audio" Target="../media/media63.m4a"/><Relationship Id="rId2" Type="http://schemas.microsoft.com/office/2007/relationships/media" Target="../media/media63.m4a"/><Relationship Id="rId1" Type="http://schemas.openxmlformats.org/officeDocument/2006/relationships/video" Target="file:///C:\Users\Intel\Desktop\slider_inversion.avi" TargetMode="External"/><Relationship Id="rId6" Type="http://schemas.openxmlformats.org/officeDocument/2006/relationships/image" Target="../media/image1.png"/><Relationship Id="rId5" Type="http://schemas.openxmlformats.org/officeDocument/2006/relationships/image" Target="../media/image61.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m4a"/><Relationship Id="rId1" Type="http://schemas.microsoft.com/office/2007/relationships/media" Target="../media/media64.m4a"/><Relationship Id="rId5" Type="http://schemas.openxmlformats.org/officeDocument/2006/relationships/image" Target="../media/image1.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m4a"/><Relationship Id="rId1" Type="http://schemas.microsoft.com/office/2007/relationships/media" Target="../media/media65.m4a"/><Relationship Id="rId5" Type="http://schemas.openxmlformats.org/officeDocument/2006/relationships/image" Target="../media/image1.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6.m4a"/><Relationship Id="rId1" Type="http://schemas.microsoft.com/office/2007/relationships/media" Target="../media/media66.m4a"/><Relationship Id="rId5" Type="http://schemas.openxmlformats.org/officeDocument/2006/relationships/image" Target="../media/image1.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m4a"/><Relationship Id="rId1" Type="http://schemas.microsoft.com/office/2007/relationships/media" Target="../media/media67.m4a"/><Relationship Id="rId5" Type="http://schemas.openxmlformats.org/officeDocument/2006/relationships/image" Target="../media/image1.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m4a"/><Relationship Id="rId1" Type="http://schemas.microsoft.com/office/2007/relationships/media" Target="../media/media68.m4a"/><Relationship Id="rId5" Type="http://schemas.openxmlformats.org/officeDocument/2006/relationships/image" Target="../media/image1.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m4a"/><Relationship Id="rId1" Type="http://schemas.microsoft.com/office/2007/relationships/media" Target="../media/media69.m4a"/><Relationship Id="rId5" Type="http://schemas.openxmlformats.org/officeDocument/2006/relationships/image" Target="../media/image1.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m4a"/><Relationship Id="rId1" Type="http://schemas.microsoft.com/office/2007/relationships/media" Target="../media/media70.m4a"/><Relationship Id="rId5" Type="http://schemas.openxmlformats.org/officeDocument/2006/relationships/image" Target="../media/image1.png"/><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m4a"/><Relationship Id="rId1" Type="http://schemas.microsoft.com/office/2007/relationships/media" Target="../media/media71.m4a"/><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2.m4a"/><Relationship Id="rId1" Type="http://schemas.microsoft.com/office/2007/relationships/media" Target="../media/media72.m4a"/><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audio" Target="../media/media73.m4a"/><Relationship Id="rId7" Type="http://schemas.openxmlformats.org/officeDocument/2006/relationships/image" Target="../media/image1.png"/><Relationship Id="rId2" Type="http://schemas.microsoft.com/office/2007/relationships/media" Target="../media/media73.m4a"/><Relationship Id="rId1" Type="http://schemas.openxmlformats.org/officeDocument/2006/relationships/video" Target="file:///C:\Users\Intel\Desktop\Theory%20of%20Machines\ME3507%20Lects\DoF\grashof_inversion.avi" TargetMode="External"/><Relationship Id="rId6" Type="http://schemas.openxmlformats.org/officeDocument/2006/relationships/image" Target="../media/image67.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4.m4a"/><Relationship Id="rId1" Type="http://schemas.microsoft.com/office/2007/relationships/media" Target="../media/media74.m4a"/><Relationship Id="rId5" Type="http://schemas.openxmlformats.org/officeDocument/2006/relationships/image" Target="../media/image1.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5.m4a"/><Relationship Id="rId1" Type="http://schemas.microsoft.com/office/2007/relationships/media" Target="../media/media75.m4a"/><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6.m4a"/><Relationship Id="rId1" Type="http://schemas.microsoft.com/office/2007/relationships/media" Target="../media/media76.m4a"/><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audio" Target="../media/media77.m4a"/><Relationship Id="rId7" Type="http://schemas.openxmlformats.org/officeDocument/2006/relationships/image" Target="../media/image1.png"/><Relationship Id="rId2" Type="http://schemas.microsoft.com/office/2007/relationships/media" Target="../media/media77.m4a"/><Relationship Id="rId1" Type="http://schemas.openxmlformats.org/officeDocument/2006/relationships/video" Target="file:///C:\Users\Intel\Desktop\Theory%20of%20Machines\ME3507%20Lects\DoF\inversions_non-grashof.avi" TargetMode="External"/><Relationship Id="rId6" Type="http://schemas.openxmlformats.org/officeDocument/2006/relationships/image" Target="../media/image69.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8.m4a"/><Relationship Id="rId1" Type="http://schemas.microsoft.com/office/2007/relationships/media" Target="../media/media78.m4a"/><Relationship Id="rId5" Type="http://schemas.openxmlformats.org/officeDocument/2006/relationships/image" Target="../media/image1.png"/><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79.m4a"/><Relationship Id="rId7" Type="http://schemas.openxmlformats.org/officeDocument/2006/relationships/image" Target="../media/image71.wmf"/><Relationship Id="rId2" Type="http://schemas.microsoft.com/office/2007/relationships/media" Target="../media/media79.m4a"/><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2.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0.m4a"/><Relationship Id="rId1" Type="http://schemas.microsoft.com/office/2007/relationships/media" Target="../media/media80.m4a"/><Relationship Id="rId5" Type="http://schemas.openxmlformats.org/officeDocument/2006/relationships/image" Target="../media/image1.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1.m4a"/><Relationship Id="rId1" Type="http://schemas.microsoft.com/office/2007/relationships/media" Target="../media/media81.m4a"/><Relationship Id="rId5" Type="http://schemas.openxmlformats.org/officeDocument/2006/relationships/image" Target="../media/image1.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914400"/>
            <a:ext cx="8153400" cy="2133600"/>
          </a:xfrm>
        </p:spPr>
        <p:txBody>
          <a:bodyPr>
            <a:normAutofit/>
          </a:bodyPr>
          <a:lstStyle/>
          <a:p>
            <a:pPr>
              <a:lnSpc>
                <a:spcPct val="150000"/>
              </a:lnSpc>
              <a:spcBef>
                <a:spcPts val="1200"/>
              </a:spcBef>
              <a:spcAft>
                <a:spcPts val="1200"/>
              </a:spcAft>
            </a:pPr>
            <a:r>
              <a:rPr lang="en-US" b="1" dirty="0">
                <a:solidFill>
                  <a:srgbClr val="FF0000"/>
                </a:solidFill>
              </a:rPr>
              <a:t>Theory of Machines</a:t>
            </a:r>
            <a:br>
              <a:rPr lang="en-US" b="1" dirty="0">
                <a:solidFill>
                  <a:srgbClr val="FF0000"/>
                </a:solidFill>
              </a:rPr>
            </a:br>
            <a:r>
              <a:rPr lang="en-US" b="1" dirty="0">
                <a:solidFill>
                  <a:srgbClr val="0000FF"/>
                </a:solidFill>
              </a:rPr>
              <a:t> Continue Degrees of freedom</a:t>
            </a:r>
          </a:p>
        </p:txBody>
      </p:sp>
      <p:sp>
        <p:nvSpPr>
          <p:cNvPr id="3" name="Subtitle 2"/>
          <p:cNvSpPr>
            <a:spLocks noGrp="1"/>
          </p:cNvSpPr>
          <p:nvPr>
            <p:ph type="subTitle" idx="1"/>
          </p:nvPr>
        </p:nvSpPr>
        <p:spPr>
          <a:xfrm>
            <a:off x="1295400" y="3962400"/>
            <a:ext cx="6400800" cy="1752600"/>
          </a:xfrm>
        </p:spPr>
        <p:txBody>
          <a:bodyPr/>
          <a:lstStyle/>
          <a:p>
            <a:r>
              <a:rPr lang="en-US" b="1" dirty="0" err="1">
                <a:solidFill>
                  <a:schemeClr val="tx1"/>
                </a:solidFill>
              </a:rPr>
              <a:t>Dr.Assist</a:t>
            </a:r>
            <a:r>
              <a:rPr lang="en-US" b="1" dirty="0">
                <a:solidFill>
                  <a:schemeClr val="tx1"/>
                </a:solidFill>
              </a:rPr>
              <a:t>. Prof. Dr. Parvaneh </a:t>
            </a:r>
            <a:r>
              <a:rPr lang="en-US" b="1" dirty="0" err="1">
                <a:solidFill>
                  <a:schemeClr val="tx1"/>
                </a:solidFill>
              </a:rPr>
              <a:t>Esmaili</a:t>
            </a:r>
            <a:endParaRPr lang="en-US" b="1" dirty="0">
              <a:solidFill>
                <a:schemeClr val="tx1"/>
              </a:solidFill>
            </a:endParaRPr>
          </a:p>
        </p:txBody>
      </p:sp>
      <p:pic>
        <p:nvPicPr>
          <p:cNvPr id="4" name="Audio 3">
            <a:hlinkClick r:id="" action="ppaction://media"/>
            <a:extLst>
              <a:ext uri="{FF2B5EF4-FFF2-40B4-BE49-F238E27FC236}">
                <a16:creationId xmlns:a16="http://schemas.microsoft.com/office/drawing/2014/main" id="{E914484C-C1C1-4ACB-8AE7-EEE945D861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430"/>
    </mc:Choice>
    <mc:Fallback xmlns="">
      <p:transition spd="slow" advTm="27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3200" b="1" dirty="0">
                <a:solidFill>
                  <a:srgbClr val="FF0000"/>
                </a:solidFill>
              </a:rPr>
              <a:t>Degree of Freedom in Planar Mechanisms</a:t>
            </a:r>
          </a:p>
        </p:txBody>
      </p:sp>
      <p:sp>
        <p:nvSpPr>
          <p:cNvPr id="3" name="Content Placeholder 2"/>
          <p:cNvSpPr>
            <a:spLocks noGrp="1"/>
          </p:cNvSpPr>
          <p:nvPr>
            <p:ph idx="1"/>
          </p:nvPr>
        </p:nvSpPr>
        <p:spPr>
          <a:xfrm>
            <a:off x="304800" y="838200"/>
            <a:ext cx="8229600" cy="1371600"/>
          </a:xfrm>
        </p:spPr>
        <p:txBody>
          <a:bodyPr>
            <a:noAutofit/>
          </a:bodyPr>
          <a:lstStyle/>
          <a:p>
            <a:pPr>
              <a:lnSpc>
                <a:spcPct val="170000"/>
              </a:lnSpc>
            </a:pPr>
            <a:r>
              <a:rPr lang="en-US" sz="2400" dirty="0"/>
              <a:t>Any link in a plane has 3 </a:t>
            </a:r>
            <a:r>
              <a:rPr lang="en-US" sz="2400" i="1" dirty="0"/>
              <a:t>DOF. Therefore, a system of </a:t>
            </a:r>
            <a:r>
              <a:rPr lang="en-US" sz="2400" b="1" i="1" dirty="0">
                <a:solidFill>
                  <a:srgbClr val="0000FF"/>
                </a:solidFill>
              </a:rPr>
              <a:t>L</a:t>
            </a:r>
            <a:r>
              <a:rPr lang="en-US" sz="2400" i="1" dirty="0"/>
              <a:t> unconnected links in the same plane will have </a:t>
            </a:r>
            <a:r>
              <a:rPr lang="en-US" sz="2400" b="1" i="1" dirty="0">
                <a:solidFill>
                  <a:srgbClr val="7030A0"/>
                </a:solidFill>
              </a:rPr>
              <a:t>3L DOF</a:t>
            </a:r>
            <a:r>
              <a:rPr lang="en-US" sz="2400" i="1" dirty="0"/>
              <a:t>, as shown in Figure, </a:t>
            </a:r>
            <a:r>
              <a:rPr lang="en-US" sz="2400" i="1" dirty="0">
                <a:solidFill>
                  <a:srgbClr val="0000FF"/>
                </a:solidFill>
              </a:rPr>
              <a:t>where the two unconnected links have a total of six DOF.</a:t>
            </a:r>
            <a:endParaRPr lang="en-US" sz="2400" dirty="0">
              <a:solidFill>
                <a:srgbClr val="0000FF"/>
              </a:solidFill>
            </a:endParaRPr>
          </a:p>
        </p:txBody>
      </p:sp>
      <p:pic>
        <p:nvPicPr>
          <p:cNvPr id="13314" name="Picture 2"/>
          <p:cNvPicPr>
            <a:picLocks noChangeAspect="1" noChangeArrowheads="1"/>
          </p:cNvPicPr>
          <p:nvPr/>
        </p:nvPicPr>
        <p:blipFill>
          <a:blip r:embed="rId4"/>
          <a:srcRect/>
          <a:stretch>
            <a:fillRect/>
          </a:stretch>
        </p:blipFill>
        <p:spPr bwMode="auto">
          <a:xfrm>
            <a:off x="1066800" y="3429000"/>
            <a:ext cx="6748272" cy="31242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E50A30F2-6CE5-45D1-AFA9-5E95FB8841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463"/>
    </mc:Choice>
    <mc:Fallback xmlns="">
      <p:transition spd="slow" advTm="52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3200" b="1" dirty="0">
                <a:solidFill>
                  <a:srgbClr val="FF0000"/>
                </a:solidFill>
              </a:rPr>
              <a:t>Degree of Freedom in Planar Mechanisms (contd.)</a:t>
            </a:r>
          </a:p>
        </p:txBody>
      </p:sp>
      <p:sp>
        <p:nvSpPr>
          <p:cNvPr id="3" name="Content Placeholder 2"/>
          <p:cNvSpPr>
            <a:spLocks noGrp="1"/>
          </p:cNvSpPr>
          <p:nvPr>
            <p:ph idx="1"/>
          </p:nvPr>
        </p:nvSpPr>
        <p:spPr>
          <a:xfrm>
            <a:off x="304800" y="838200"/>
            <a:ext cx="8229600" cy="1371600"/>
          </a:xfrm>
        </p:spPr>
        <p:txBody>
          <a:bodyPr>
            <a:noAutofit/>
          </a:bodyPr>
          <a:lstStyle/>
          <a:p>
            <a:pPr>
              <a:lnSpc>
                <a:spcPct val="170000"/>
              </a:lnSpc>
            </a:pPr>
            <a:r>
              <a:rPr lang="en-US" sz="2400" dirty="0"/>
              <a:t>When these links are connected by </a:t>
            </a:r>
            <a:r>
              <a:rPr lang="en-US" sz="2400" b="1" dirty="0">
                <a:solidFill>
                  <a:srgbClr val="0000FF"/>
                </a:solidFill>
              </a:rPr>
              <a:t>a full joint </a:t>
            </a:r>
            <a:r>
              <a:rPr lang="en-US" sz="2400" dirty="0"/>
              <a:t>in as in Figure, </a:t>
            </a:r>
            <a:r>
              <a:rPr lang="el-GR" sz="2400" dirty="0"/>
              <a:t>Δ</a:t>
            </a:r>
            <a:r>
              <a:rPr lang="en-US" sz="2400" dirty="0"/>
              <a:t>Y</a:t>
            </a:r>
            <a:r>
              <a:rPr lang="en-US" sz="2400" baseline="-25000" dirty="0"/>
              <a:t>1 </a:t>
            </a:r>
            <a:r>
              <a:rPr lang="en-US" sz="2400" dirty="0"/>
              <a:t>and </a:t>
            </a:r>
            <a:r>
              <a:rPr lang="el-GR" sz="2400" dirty="0"/>
              <a:t>Δ</a:t>
            </a:r>
            <a:r>
              <a:rPr lang="en-US" sz="2400" dirty="0"/>
              <a:t>Y</a:t>
            </a:r>
            <a:r>
              <a:rPr lang="en-US" sz="2400" baseline="-25000" dirty="0"/>
              <a:t>2 </a:t>
            </a:r>
            <a:r>
              <a:rPr lang="en-US" sz="2400" dirty="0"/>
              <a:t>are combined as </a:t>
            </a:r>
            <a:r>
              <a:rPr lang="el-GR" sz="2400" dirty="0"/>
              <a:t>Δ</a:t>
            </a:r>
            <a:r>
              <a:rPr lang="en-US" sz="2400" dirty="0"/>
              <a:t>Y, and Δx</a:t>
            </a:r>
            <a:r>
              <a:rPr lang="en-US" sz="2400" baseline="-25000" dirty="0"/>
              <a:t>1</a:t>
            </a:r>
            <a:r>
              <a:rPr lang="en-US" sz="2400" dirty="0"/>
              <a:t> and Δx</a:t>
            </a:r>
            <a:r>
              <a:rPr lang="en-US" sz="2400" baseline="-25000" dirty="0"/>
              <a:t>2</a:t>
            </a:r>
            <a:r>
              <a:rPr lang="en-US" sz="2400" dirty="0"/>
              <a:t> are combined as </a:t>
            </a:r>
            <a:r>
              <a:rPr lang="en-US" sz="2400" dirty="0" err="1"/>
              <a:t>Δx</a:t>
            </a:r>
            <a:r>
              <a:rPr lang="en-US" sz="2400" dirty="0"/>
              <a:t>. This removes two DOF, leaving </a:t>
            </a:r>
            <a:r>
              <a:rPr lang="en-US" sz="2400" b="1" dirty="0">
                <a:solidFill>
                  <a:srgbClr val="0000FF"/>
                </a:solidFill>
              </a:rPr>
              <a:t>four DOF</a:t>
            </a:r>
            <a:r>
              <a:rPr lang="en-US" sz="2400" i="1" dirty="0"/>
              <a:t>.</a:t>
            </a:r>
            <a:endParaRPr lang="en-US" sz="2400" dirty="0"/>
          </a:p>
        </p:txBody>
      </p:sp>
      <p:pic>
        <p:nvPicPr>
          <p:cNvPr id="14338" name="Picture 2"/>
          <p:cNvPicPr>
            <a:picLocks noChangeAspect="1" noChangeArrowheads="1"/>
          </p:cNvPicPr>
          <p:nvPr/>
        </p:nvPicPr>
        <p:blipFill>
          <a:blip r:embed="rId4"/>
          <a:srcRect/>
          <a:stretch>
            <a:fillRect/>
          </a:stretch>
        </p:blipFill>
        <p:spPr bwMode="auto">
          <a:xfrm>
            <a:off x="762000" y="3276600"/>
            <a:ext cx="7461442" cy="28194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769558E2-10EE-4F1F-8571-D25010A92E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41"/>
    </mc:Choice>
    <mc:Fallback xmlns="">
      <p:transition spd="slow" advTm="40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Grp="1" noChangeArrowheads="1"/>
          </p:cNvSpPr>
          <p:nvPr>
            <p:ph type="title"/>
          </p:nvPr>
        </p:nvSpPr>
        <p:spPr>
          <a:xfrm>
            <a:off x="304800" y="228600"/>
            <a:ext cx="8229600" cy="1143000"/>
          </a:xfrm>
        </p:spPr>
        <p:txBody>
          <a:bodyPr>
            <a:normAutofit fontScale="90000"/>
          </a:bodyPr>
          <a:lstStyle/>
          <a:p>
            <a:r>
              <a:rPr lang="en-US" sz="4000" b="1" dirty="0">
                <a:solidFill>
                  <a:srgbClr val="FF0000"/>
                </a:solidFill>
                <a:latin typeface="Arial" pitchFamily="34" charset="0"/>
              </a:rPr>
              <a:t>Degree of Freedom in Planar Mechanisms</a:t>
            </a:r>
          </a:p>
        </p:txBody>
      </p:sp>
      <p:sp>
        <p:nvSpPr>
          <p:cNvPr id="15371" name="Text Box 16"/>
          <p:cNvSpPr txBox="1">
            <a:spLocks noChangeArrowheads="1"/>
          </p:cNvSpPr>
          <p:nvPr/>
        </p:nvSpPr>
        <p:spPr bwMode="auto">
          <a:xfrm>
            <a:off x="0" y="1981200"/>
            <a:ext cx="3021012" cy="1200329"/>
          </a:xfrm>
          <a:prstGeom prst="rect">
            <a:avLst/>
          </a:prstGeom>
          <a:noFill/>
          <a:ln w="9525">
            <a:noFill/>
            <a:miter lim="800000"/>
            <a:headEnd/>
            <a:tailEnd/>
          </a:ln>
        </p:spPr>
        <p:txBody>
          <a:bodyPr wrap="square">
            <a:spAutoFit/>
          </a:bodyPr>
          <a:lstStyle/>
          <a:p>
            <a:r>
              <a:rPr lang="en-US" sz="2400" b="0" dirty="0">
                <a:solidFill>
                  <a:srgbClr val="0000FF"/>
                </a:solidFill>
              </a:rPr>
              <a:t>Two unconnected links: 6 DOF</a:t>
            </a:r>
          </a:p>
          <a:p>
            <a:r>
              <a:rPr lang="en-US" sz="2400" b="0" dirty="0">
                <a:solidFill>
                  <a:srgbClr val="0000FF"/>
                </a:solidFill>
              </a:rPr>
              <a:t>(each link has 3 DOF)</a:t>
            </a:r>
          </a:p>
        </p:txBody>
      </p:sp>
      <p:sp>
        <p:nvSpPr>
          <p:cNvPr id="15372" name="Text Box 17"/>
          <p:cNvSpPr txBox="1">
            <a:spLocks noChangeArrowheads="1"/>
          </p:cNvSpPr>
          <p:nvPr/>
        </p:nvSpPr>
        <p:spPr bwMode="auto">
          <a:xfrm>
            <a:off x="152400" y="4114800"/>
            <a:ext cx="3021012" cy="1569660"/>
          </a:xfrm>
          <a:prstGeom prst="rect">
            <a:avLst/>
          </a:prstGeom>
          <a:noFill/>
          <a:ln w="9525">
            <a:noFill/>
            <a:miter lim="800000"/>
            <a:headEnd/>
            <a:tailEnd/>
          </a:ln>
        </p:spPr>
        <p:txBody>
          <a:bodyPr wrap="square">
            <a:spAutoFit/>
          </a:bodyPr>
          <a:lstStyle/>
          <a:p>
            <a:r>
              <a:rPr lang="en-US" sz="2400" b="0" dirty="0">
                <a:solidFill>
                  <a:srgbClr val="0000FF"/>
                </a:solidFill>
              </a:rPr>
              <a:t>When connected by a full joint: 4 DOF</a:t>
            </a:r>
          </a:p>
          <a:p>
            <a:r>
              <a:rPr lang="en-US" sz="2400" b="0" dirty="0">
                <a:solidFill>
                  <a:srgbClr val="0000FF"/>
                </a:solidFill>
              </a:rPr>
              <a:t>(each full joint eliminates 2 DOF)</a:t>
            </a:r>
          </a:p>
        </p:txBody>
      </p:sp>
      <p:grpSp>
        <p:nvGrpSpPr>
          <p:cNvPr id="2" name="Group 17"/>
          <p:cNvGrpSpPr/>
          <p:nvPr/>
        </p:nvGrpSpPr>
        <p:grpSpPr>
          <a:xfrm>
            <a:off x="3352800" y="1447800"/>
            <a:ext cx="5105400" cy="4267200"/>
            <a:chOff x="4191000" y="1341438"/>
            <a:chExt cx="4516438" cy="3260724"/>
          </a:xfrm>
        </p:grpSpPr>
        <p:pic>
          <p:nvPicPr>
            <p:cNvPr id="15364" name="Picture 8" descr="Fig 2-05"/>
            <p:cNvPicPr>
              <a:picLocks noGrp="1" noChangeAspect="1" noChangeArrowheads="1"/>
            </p:cNvPicPr>
            <p:nvPr>
              <p:ph idx="1"/>
            </p:nvPr>
          </p:nvPicPr>
          <p:blipFill>
            <a:blip r:embed="rId5"/>
            <a:srcRect b="39622"/>
            <a:stretch>
              <a:fillRect/>
            </a:stretch>
          </p:blipFill>
          <p:spPr>
            <a:xfrm>
              <a:off x="4191000" y="1676400"/>
              <a:ext cx="4438650" cy="2925762"/>
            </a:xfrm>
            <a:noFill/>
          </p:spPr>
        </p:pic>
        <p:sp>
          <p:nvSpPr>
            <p:cNvPr id="15365" name="Line 10"/>
            <p:cNvSpPr>
              <a:spLocks noChangeShapeType="1"/>
            </p:cNvSpPr>
            <p:nvPr/>
          </p:nvSpPr>
          <p:spPr bwMode="auto">
            <a:xfrm>
              <a:off x="6732588" y="1844675"/>
              <a:ext cx="503237" cy="0"/>
            </a:xfrm>
            <a:prstGeom prst="line">
              <a:avLst/>
            </a:prstGeom>
            <a:noFill/>
            <a:ln w="25400">
              <a:solidFill>
                <a:schemeClr val="tx1"/>
              </a:solidFill>
              <a:round/>
              <a:headEnd/>
              <a:tailEnd type="triangle" w="lg" len="lg"/>
            </a:ln>
          </p:spPr>
          <p:txBody>
            <a:bodyPr/>
            <a:lstStyle/>
            <a:p>
              <a:endParaRPr lang="en-US"/>
            </a:p>
          </p:txBody>
        </p:sp>
        <p:sp>
          <p:nvSpPr>
            <p:cNvPr id="15366" name="Line 11"/>
            <p:cNvSpPr>
              <a:spLocks noChangeShapeType="1"/>
            </p:cNvSpPr>
            <p:nvPr/>
          </p:nvSpPr>
          <p:spPr bwMode="auto">
            <a:xfrm flipV="1">
              <a:off x="6710363" y="1341438"/>
              <a:ext cx="0" cy="503237"/>
            </a:xfrm>
            <a:prstGeom prst="line">
              <a:avLst/>
            </a:prstGeom>
            <a:noFill/>
            <a:ln w="25400">
              <a:solidFill>
                <a:schemeClr val="tx1"/>
              </a:solidFill>
              <a:round/>
              <a:headEnd/>
              <a:tailEnd type="triangle" w="lg" len="lg"/>
            </a:ln>
          </p:spPr>
          <p:txBody>
            <a:bodyPr/>
            <a:lstStyle/>
            <a:p>
              <a:endParaRPr lang="en-US"/>
            </a:p>
          </p:txBody>
        </p:sp>
        <p:sp>
          <p:nvSpPr>
            <p:cNvPr id="15367" name="Line 12"/>
            <p:cNvSpPr>
              <a:spLocks noChangeShapeType="1"/>
            </p:cNvSpPr>
            <p:nvPr/>
          </p:nvSpPr>
          <p:spPr bwMode="auto">
            <a:xfrm>
              <a:off x="7478713" y="1844675"/>
              <a:ext cx="622300" cy="0"/>
            </a:xfrm>
            <a:prstGeom prst="line">
              <a:avLst/>
            </a:prstGeom>
            <a:noFill/>
            <a:ln w="25400">
              <a:solidFill>
                <a:srgbClr val="FF0000"/>
              </a:solidFill>
              <a:round/>
              <a:headEnd/>
              <a:tailEnd type="triangle" w="lg" len="lg"/>
            </a:ln>
          </p:spPr>
          <p:txBody>
            <a:bodyPr/>
            <a:lstStyle/>
            <a:p>
              <a:endParaRPr lang="en-US"/>
            </a:p>
          </p:txBody>
        </p:sp>
        <p:sp>
          <p:nvSpPr>
            <p:cNvPr id="15368" name="Line 13"/>
            <p:cNvSpPr>
              <a:spLocks noChangeShapeType="1"/>
            </p:cNvSpPr>
            <p:nvPr/>
          </p:nvSpPr>
          <p:spPr bwMode="auto">
            <a:xfrm flipV="1">
              <a:off x="7456488" y="1341438"/>
              <a:ext cx="0" cy="503237"/>
            </a:xfrm>
            <a:prstGeom prst="line">
              <a:avLst/>
            </a:prstGeom>
            <a:noFill/>
            <a:ln w="25400">
              <a:solidFill>
                <a:srgbClr val="FF0000"/>
              </a:solidFill>
              <a:round/>
              <a:headEnd/>
              <a:tailEnd type="triangle" w="lg" len="lg"/>
            </a:ln>
          </p:spPr>
          <p:txBody>
            <a:bodyPr/>
            <a:lstStyle/>
            <a:p>
              <a:endParaRPr lang="en-US"/>
            </a:p>
          </p:txBody>
        </p:sp>
        <p:sp>
          <p:nvSpPr>
            <p:cNvPr id="15369" name="Arc 14"/>
            <p:cNvSpPr>
              <a:spLocks/>
            </p:cNvSpPr>
            <p:nvPr/>
          </p:nvSpPr>
          <p:spPr bwMode="auto">
            <a:xfrm rot="-7844937">
              <a:off x="5414169" y="2047082"/>
              <a:ext cx="193675" cy="242887"/>
            </a:xfrm>
            <a:custGeom>
              <a:avLst/>
              <a:gdLst>
                <a:gd name="T0" fmla="*/ 0 w 21600"/>
                <a:gd name="T1" fmla="*/ 0 h 27007"/>
                <a:gd name="T2" fmla="*/ 2147483647 w 21600"/>
                <a:gd name="T3" fmla="*/ 2147483647 h 27007"/>
                <a:gd name="T4" fmla="*/ 0 w 21600"/>
                <a:gd name="T5" fmla="*/ 2147483647 h 27007"/>
                <a:gd name="T6" fmla="*/ 0 60000 65536"/>
                <a:gd name="T7" fmla="*/ 0 60000 65536"/>
                <a:gd name="T8" fmla="*/ 0 60000 65536"/>
                <a:gd name="T9" fmla="*/ 0 w 21600"/>
                <a:gd name="T10" fmla="*/ 0 h 27007"/>
                <a:gd name="T11" fmla="*/ 21600 w 21600"/>
                <a:gd name="T12" fmla="*/ 27007 h 27007"/>
              </a:gdLst>
              <a:ahLst/>
              <a:cxnLst>
                <a:cxn ang="T6">
                  <a:pos x="T0" y="T1"/>
                </a:cxn>
                <a:cxn ang="T7">
                  <a:pos x="T2" y="T3"/>
                </a:cxn>
                <a:cxn ang="T8">
                  <a:pos x="T4" y="T5"/>
                </a:cxn>
              </a:cxnLst>
              <a:rect l="T9" t="T10" r="T11" b="T12"/>
              <a:pathLst>
                <a:path w="21600" h="27007" fill="none" extrusionOk="0">
                  <a:moveTo>
                    <a:pt x="-1" y="0"/>
                  </a:moveTo>
                  <a:cubicBezTo>
                    <a:pt x="11929" y="0"/>
                    <a:pt x="21600" y="9670"/>
                    <a:pt x="21600" y="21600"/>
                  </a:cubicBezTo>
                  <a:cubicBezTo>
                    <a:pt x="21600" y="23424"/>
                    <a:pt x="21368" y="25240"/>
                    <a:pt x="20912" y="27007"/>
                  </a:cubicBezTo>
                </a:path>
                <a:path w="21600" h="27007" stroke="0" extrusionOk="0">
                  <a:moveTo>
                    <a:pt x="-1" y="0"/>
                  </a:moveTo>
                  <a:cubicBezTo>
                    <a:pt x="11929" y="0"/>
                    <a:pt x="21600" y="9670"/>
                    <a:pt x="21600" y="21600"/>
                  </a:cubicBezTo>
                  <a:cubicBezTo>
                    <a:pt x="21600" y="23424"/>
                    <a:pt x="21368" y="25240"/>
                    <a:pt x="20912" y="27007"/>
                  </a:cubicBezTo>
                  <a:lnTo>
                    <a:pt x="0" y="21600"/>
                  </a:lnTo>
                  <a:close/>
                </a:path>
              </a:pathLst>
            </a:custGeom>
            <a:noFill/>
            <a:ln w="25400">
              <a:solidFill>
                <a:schemeClr val="tx1"/>
              </a:solidFill>
              <a:round/>
              <a:headEnd/>
              <a:tailEnd type="triangle" w="med" len="lg"/>
            </a:ln>
          </p:spPr>
          <p:txBody>
            <a:bodyPr wrap="none" anchor="ctr"/>
            <a:lstStyle/>
            <a:p>
              <a:endParaRPr lang="en-US"/>
            </a:p>
          </p:txBody>
        </p:sp>
        <p:sp>
          <p:nvSpPr>
            <p:cNvPr id="15370" name="Arc 15"/>
            <p:cNvSpPr>
              <a:spLocks/>
            </p:cNvSpPr>
            <p:nvPr/>
          </p:nvSpPr>
          <p:spPr bwMode="auto">
            <a:xfrm rot="-8934882" flipH="1" flipV="1">
              <a:off x="8502650" y="2073275"/>
              <a:ext cx="204788" cy="258763"/>
            </a:xfrm>
            <a:custGeom>
              <a:avLst/>
              <a:gdLst>
                <a:gd name="T0" fmla="*/ 0 w 21600"/>
                <a:gd name="T1" fmla="*/ 0 h 27007"/>
                <a:gd name="T2" fmla="*/ 2147483647 w 21600"/>
                <a:gd name="T3" fmla="*/ 2147483647 h 27007"/>
                <a:gd name="T4" fmla="*/ 0 w 21600"/>
                <a:gd name="T5" fmla="*/ 2147483647 h 27007"/>
                <a:gd name="T6" fmla="*/ 0 60000 65536"/>
                <a:gd name="T7" fmla="*/ 0 60000 65536"/>
                <a:gd name="T8" fmla="*/ 0 60000 65536"/>
                <a:gd name="T9" fmla="*/ 0 w 21600"/>
                <a:gd name="T10" fmla="*/ 0 h 27007"/>
                <a:gd name="T11" fmla="*/ 21600 w 21600"/>
                <a:gd name="T12" fmla="*/ 27007 h 27007"/>
              </a:gdLst>
              <a:ahLst/>
              <a:cxnLst>
                <a:cxn ang="T6">
                  <a:pos x="T0" y="T1"/>
                </a:cxn>
                <a:cxn ang="T7">
                  <a:pos x="T2" y="T3"/>
                </a:cxn>
                <a:cxn ang="T8">
                  <a:pos x="T4" y="T5"/>
                </a:cxn>
              </a:cxnLst>
              <a:rect l="T9" t="T10" r="T11" b="T12"/>
              <a:pathLst>
                <a:path w="21600" h="27007" fill="none" extrusionOk="0">
                  <a:moveTo>
                    <a:pt x="-1" y="0"/>
                  </a:moveTo>
                  <a:cubicBezTo>
                    <a:pt x="11929" y="0"/>
                    <a:pt x="21600" y="9670"/>
                    <a:pt x="21600" y="21600"/>
                  </a:cubicBezTo>
                  <a:cubicBezTo>
                    <a:pt x="21600" y="23424"/>
                    <a:pt x="21368" y="25240"/>
                    <a:pt x="20912" y="27007"/>
                  </a:cubicBezTo>
                </a:path>
                <a:path w="21600" h="27007" stroke="0" extrusionOk="0">
                  <a:moveTo>
                    <a:pt x="-1" y="0"/>
                  </a:moveTo>
                  <a:cubicBezTo>
                    <a:pt x="11929" y="0"/>
                    <a:pt x="21600" y="9670"/>
                    <a:pt x="21600" y="21600"/>
                  </a:cubicBezTo>
                  <a:cubicBezTo>
                    <a:pt x="21600" y="23424"/>
                    <a:pt x="21368" y="25240"/>
                    <a:pt x="20912" y="27007"/>
                  </a:cubicBezTo>
                  <a:lnTo>
                    <a:pt x="0" y="21600"/>
                  </a:lnTo>
                  <a:close/>
                </a:path>
              </a:pathLst>
            </a:custGeom>
            <a:noFill/>
            <a:ln w="25400">
              <a:solidFill>
                <a:srgbClr val="FF0000"/>
              </a:solidFill>
              <a:round/>
              <a:headEnd type="triangle" w="med" len="lg"/>
              <a:tailEnd type="none" w="med" len="lg"/>
            </a:ln>
          </p:spPr>
          <p:txBody>
            <a:bodyPr wrap="none" anchor="ctr"/>
            <a:lstStyle/>
            <a:p>
              <a:endParaRPr lang="en-US"/>
            </a:p>
          </p:txBody>
        </p:sp>
        <p:sp>
          <p:nvSpPr>
            <p:cNvPr id="15373" name="Line 18"/>
            <p:cNvSpPr>
              <a:spLocks noChangeShapeType="1"/>
            </p:cNvSpPr>
            <p:nvPr/>
          </p:nvSpPr>
          <p:spPr bwMode="auto">
            <a:xfrm>
              <a:off x="7332663" y="3317875"/>
              <a:ext cx="623887" cy="0"/>
            </a:xfrm>
            <a:prstGeom prst="line">
              <a:avLst/>
            </a:prstGeom>
            <a:noFill/>
            <a:ln w="25400">
              <a:solidFill>
                <a:schemeClr val="tx1"/>
              </a:solidFill>
              <a:round/>
              <a:headEnd/>
              <a:tailEnd type="triangle" w="lg" len="lg"/>
            </a:ln>
          </p:spPr>
          <p:txBody>
            <a:bodyPr/>
            <a:lstStyle/>
            <a:p>
              <a:endParaRPr lang="en-US"/>
            </a:p>
          </p:txBody>
        </p:sp>
        <p:sp>
          <p:nvSpPr>
            <p:cNvPr id="15374" name="Line 19"/>
            <p:cNvSpPr>
              <a:spLocks noChangeShapeType="1"/>
            </p:cNvSpPr>
            <p:nvPr/>
          </p:nvSpPr>
          <p:spPr bwMode="auto">
            <a:xfrm flipV="1">
              <a:off x="7310438" y="2814638"/>
              <a:ext cx="0" cy="503237"/>
            </a:xfrm>
            <a:prstGeom prst="line">
              <a:avLst/>
            </a:prstGeom>
            <a:noFill/>
            <a:ln w="25400">
              <a:solidFill>
                <a:schemeClr val="tx1"/>
              </a:solidFill>
              <a:round/>
              <a:headEnd/>
              <a:tailEnd type="triangle" w="lg" len="lg"/>
            </a:ln>
          </p:spPr>
          <p:txBody>
            <a:bodyPr/>
            <a:lstStyle/>
            <a:p>
              <a:endParaRPr lang="en-US"/>
            </a:p>
          </p:txBody>
        </p:sp>
        <p:sp>
          <p:nvSpPr>
            <p:cNvPr id="15375" name="Arc 20"/>
            <p:cNvSpPr>
              <a:spLocks/>
            </p:cNvSpPr>
            <p:nvPr/>
          </p:nvSpPr>
          <p:spPr bwMode="auto">
            <a:xfrm rot="-7844937">
              <a:off x="6030119" y="3453607"/>
              <a:ext cx="193675" cy="242887"/>
            </a:xfrm>
            <a:custGeom>
              <a:avLst/>
              <a:gdLst>
                <a:gd name="T0" fmla="*/ 0 w 21600"/>
                <a:gd name="T1" fmla="*/ 0 h 27007"/>
                <a:gd name="T2" fmla="*/ 2147483647 w 21600"/>
                <a:gd name="T3" fmla="*/ 2147483647 h 27007"/>
                <a:gd name="T4" fmla="*/ 0 w 21600"/>
                <a:gd name="T5" fmla="*/ 2147483647 h 27007"/>
                <a:gd name="T6" fmla="*/ 0 60000 65536"/>
                <a:gd name="T7" fmla="*/ 0 60000 65536"/>
                <a:gd name="T8" fmla="*/ 0 60000 65536"/>
                <a:gd name="T9" fmla="*/ 0 w 21600"/>
                <a:gd name="T10" fmla="*/ 0 h 27007"/>
                <a:gd name="T11" fmla="*/ 21600 w 21600"/>
                <a:gd name="T12" fmla="*/ 27007 h 27007"/>
              </a:gdLst>
              <a:ahLst/>
              <a:cxnLst>
                <a:cxn ang="T6">
                  <a:pos x="T0" y="T1"/>
                </a:cxn>
                <a:cxn ang="T7">
                  <a:pos x="T2" y="T3"/>
                </a:cxn>
                <a:cxn ang="T8">
                  <a:pos x="T4" y="T5"/>
                </a:cxn>
              </a:cxnLst>
              <a:rect l="T9" t="T10" r="T11" b="T12"/>
              <a:pathLst>
                <a:path w="21600" h="27007" fill="none" extrusionOk="0">
                  <a:moveTo>
                    <a:pt x="-1" y="0"/>
                  </a:moveTo>
                  <a:cubicBezTo>
                    <a:pt x="11929" y="0"/>
                    <a:pt x="21600" y="9670"/>
                    <a:pt x="21600" y="21600"/>
                  </a:cubicBezTo>
                  <a:cubicBezTo>
                    <a:pt x="21600" y="23424"/>
                    <a:pt x="21368" y="25240"/>
                    <a:pt x="20912" y="27007"/>
                  </a:cubicBezTo>
                </a:path>
                <a:path w="21600" h="27007" stroke="0" extrusionOk="0">
                  <a:moveTo>
                    <a:pt x="-1" y="0"/>
                  </a:moveTo>
                  <a:cubicBezTo>
                    <a:pt x="11929" y="0"/>
                    <a:pt x="21600" y="9670"/>
                    <a:pt x="21600" y="21600"/>
                  </a:cubicBezTo>
                  <a:cubicBezTo>
                    <a:pt x="21600" y="23424"/>
                    <a:pt x="21368" y="25240"/>
                    <a:pt x="20912" y="27007"/>
                  </a:cubicBezTo>
                  <a:lnTo>
                    <a:pt x="0" y="21600"/>
                  </a:lnTo>
                  <a:close/>
                </a:path>
              </a:pathLst>
            </a:custGeom>
            <a:noFill/>
            <a:ln w="25400">
              <a:solidFill>
                <a:schemeClr val="tx1"/>
              </a:solidFill>
              <a:round/>
              <a:headEnd/>
              <a:tailEnd type="triangle" w="med" len="lg"/>
            </a:ln>
          </p:spPr>
          <p:txBody>
            <a:bodyPr wrap="none" anchor="ctr"/>
            <a:lstStyle/>
            <a:p>
              <a:endParaRPr lang="en-US"/>
            </a:p>
          </p:txBody>
        </p:sp>
        <p:sp>
          <p:nvSpPr>
            <p:cNvPr id="15376" name="Arc 21"/>
            <p:cNvSpPr>
              <a:spLocks/>
            </p:cNvSpPr>
            <p:nvPr/>
          </p:nvSpPr>
          <p:spPr bwMode="auto">
            <a:xfrm rot="-8934882" flipH="1" flipV="1">
              <a:off x="8426450" y="3513138"/>
              <a:ext cx="204788" cy="258762"/>
            </a:xfrm>
            <a:custGeom>
              <a:avLst/>
              <a:gdLst>
                <a:gd name="T0" fmla="*/ 0 w 21600"/>
                <a:gd name="T1" fmla="*/ 0 h 27007"/>
                <a:gd name="T2" fmla="*/ 2147483647 w 21600"/>
                <a:gd name="T3" fmla="*/ 2147483647 h 27007"/>
                <a:gd name="T4" fmla="*/ 0 w 21600"/>
                <a:gd name="T5" fmla="*/ 2147483647 h 27007"/>
                <a:gd name="T6" fmla="*/ 0 60000 65536"/>
                <a:gd name="T7" fmla="*/ 0 60000 65536"/>
                <a:gd name="T8" fmla="*/ 0 60000 65536"/>
                <a:gd name="T9" fmla="*/ 0 w 21600"/>
                <a:gd name="T10" fmla="*/ 0 h 27007"/>
                <a:gd name="T11" fmla="*/ 21600 w 21600"/>
                <a:gd name="T12" fmla="*/ 27007 h 27007"/>
              </a:gdLst>
              <a:ahLst/>
              <a:cxnLst>
                <a:cxn ang="T6">
                  <a:pos x="T0" y="T1"/>
                </a:cxn>
                <a:cxn ang="T7">
                  <a:pos x="T2" y="T3"/>
                </a:cxn>
                <a:cxn ang="T8">
                  <a:pos x="T4" y="T5"/>
                </a:cxn>
              </a:cxnLst>
              <a:rect l="T9" t="T10" r="T11" b="T12"/>
              <a:pathLst>
                <a:path w="21600" h="27007" fill="none" extrusionOk="0">
                  <a:moveTo>
                    <a:pt x="-1" y="0"/>
                  </a:moveTo>
                  <a:cubicBezTo>
                    <a:pt x="11929" y="0"/>
                    <a:pt x="21600" y="9670"/>
                    <a:pt x="21600" y="21600"/>
                  </a:cubicBezTo>
                  <a:cubicBezTo>
                    <a:pt x="21600" y="23424"/>
                    <a:pt x="21368" y="25240"/>
                    <a:pt x="20912" y="27007"/>
                  </a:cubicBezTo>
                </a:path>
                <a:path w="21600" h="27007" stroke="0" extrusionOk="0">
                  <a:moveTo>
                    <a:pt x="-1" y="0"/>
                  </a:moveTo>
                  <a:cubicBezTo>
                    <a:pt x="11929" y="0"/>
                    <a:pt x="21600" y="9670"/>
                    <a:pt x="21600" y="21600"/>
                  </a:cubicBezTo>
                  <a:cubicBezTo>
                    <a:pt x="21600" y="23424"/>
                    <a:pt x="21368" y="25240"/>
                    <a:pt x="20912" y="27007"/>
                  </a:cubicBezTo>
                  <a:lnTo>
                    <a:pt x="0" y="21600"/>
                  </a:lnTo>
                  <a:close/>
                </a:path>
              </a:pathLst>
            </a:custGeom>
            <a:noFill/>
            <a:ln w="25400">
              <a:solidFill>
                <a:srgbClr val="FF0000"/>
              </a:solidFill>
              <a:round/>
              <a:headEnd type="triangle" w="med" len="lg"/>
              <a:tailEnd type="none" w="med" len="lg"/>
            </a:ln>
          </p:spPr>
          <p:txBody>
            <a:bodyPr wrap="none" anchor="ctr"/>
            <a:lstStyle/>
            <a:p>
              <a:endParaRPr lang="en-US"/>
            </a:p>
          </p:txBody>
        </p:sp>
      </p:grpSp>
      <p:pic>
        <p:nvPicPr>
          <p:cNvPr id="3" name="Audio 2">
            <a:hlinkClick r:id="" action="ppaction://media"/>
            <a:extLst>
              <a:ext uri="{FF2B5EF4-FFF2-40B4-BE49-F238E27FC236}">
                <a16:creationId xmlns:a16="http://schemas.microsoft.com/office/drawing/2014/main" id="{D664DF7C-B8D7-4CBE-A255-FB6E904B20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646"/>
    </mc:Choice>
    <mc:Fallback xmlns="">
      <p:transition spd="slow" advTm="24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1"/>
            <a:ext cx="8229600" cy="2362199"/>
          </a:xfrm>
        </p:spPr>
        <p:txBody>
          <a:bodyPr>
            <a:normAutofit fontScale="92500" lnSpcReduction="10000"/>
          </a:bodyPr>
          <a:lstStyle/>
          <a:p>
            <a:pPr>
              <a:lnSpc>
                <a:spcPct val="150000"/>
              </a:lnSpc>
            </a:pPr>
            <a:r>
              <a:rPr lang="en-US" sz="2800" dirty="0"/>
              <a:t>In Figure the </a:t>
            </a:r>
            <a:r>
              <a:rPr lang="en-US" sz="2800" b="1" dirty="0">
                <a:solidFill>
                  <a:srgbClr val="0000FF"/>
                </a:solidFill>
              </a:rPr>
              <a:t>half joint </a:t>
            </a:r>
            <a:r>
              <a:rPr lang="en-US" sz="2800" dirty="0"/>
              <a:t>removes only one DOF from the system (</a:t>
            </a:r>
            <a:r>
              <a:rPr lang="en-US" sz="2800" i="1" dirty="0"/>
              <a:t>because a half joint has two DOF</a:t>
            </a:r>
            <a:r>
              <a:rPr lang="en-US" sz="2800" dirty="0"/>
              <a:t>), leaving the system of two links connected by a half joint with a total of </a:t>
            </a:r>
            <a:r>
              <a:rPr lang="en-US" sz="2800" b="1" dirty="0">
                <a:solidFill>
                  <a:srgbClr val="0000FF"/>
                </a:solidFill>
              </a:rPr>
              <a:t>five DOF</a:t>
            </a:r>
            <a:r>
              <a:rPr lang="en-US" sz="2800" dirty="0"/>
              <a:t>.</a:t>
            </a:r>
          </a:p>
        </p:txBody>
      </p:sp>
      <p:sp>
        <p:nvSpPr>
          <p:cNvPr id="4" name="Title 1"/>
          <p:cNvSpPr>
            <a:spLocks noGrp="1"/>
          </p:cNvSpPr>
          <p:nvPr>
            <p:ph type="title"/>
          </p:nvPr>
        </p:nvSpPr>
        <p:spPr>
          <a:xfrm>
            <a:off x="457200" y="274638"/>
            <a:ext cx="8229600" cy="944562"/>
          </a:xfrm>
        </p:spPr>
        <p:txBody>
          <a:bodyPr>
            <a:normAutofit fontScale="90000"/>
          </a:bodyPr>
          <a:lstStyle/>
          <a:p>
            <a:r>
              <a:rPr lang="en-US" sz="3200" b="1" dirty="0">
                <a:solidFill>
                  <a:srgbClr val="FF0000"/>
                </a:solidFill>
              </a:rPr>
              <a:t>Degree of Freedom in Planar Mechanisms (contd.)</a:t>
            </a:r>
          </a:p>
        </p:txBody>
      </p:sp>
      <p:pic>
        <p:nvPicPr>
          <p:cNvPr id="15362" name="Picture 2"/>
          <p:cNvPicPr>
            <a:picLocks noChangeAspect="1" noChangeArrowheads="1"/>
          </p:cNvPicPr>
          <p:nvPr/>
        </p:nvPicPr>
        <p:blipFill>
          <a:blip r:embed="rId4"/>
          <a:srcRect/>
          <a:stretch>
            <a:fillRect/>
          </a:stretch>
        </p:blipFill>
        <p:spPr bwMode="auto">
          <a:xfrm>
            <a:off x="381000" y="3733800"/>
            <a:ext cx="8077200" cy="2723264"/>
          </a:xfrm>
          <a:prstGeom prst="rect">
            <a:avLst/>
          </a:prstGeom>
          <a:noFill/>
          <a:ln w="9525">
            <a:noFill/>
            <a:miter lim="800000"/>
            <a:headEnd/>
            <a:tailEnd/>
          </a:ln>
          <a:effectLst/>
        </p:spPr>
      </p:pic>
      <p:pic>
        <p:nvPicPr>
          <p:cNvPr id="2" name="Audio 1">
            <a:hlinkClick r:id="" action="ppaction://media"/>
            <a:extLst>
              <a:ext uri="{FF2B5EF4-FFF2-40B4-BE49-F238E27FC236}">
                <a16:creationId xmlns:a16="http://schemas.microsoft.com/office/drawing/2014/main" id="{9B1E51AE-EF15-47BD-ACF5-96DB8242BA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404"/>
    </mc:Choice>
    <mc:Fallback xmlns="">
      <p:transition spd="slow" advTm="4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a:solidFill>
                  <a:srgbClr val="FF0000"/>
                </a:solidFill>
              </a:rPr>
              <a:t>Another example</a:t>
            </a:r>
          </a:p>
        </p:txBody>
      </p:sp>
      <p:sp>
        <p:nvSpPr>
          <p:cNvPr id="3" name="Content Placeholder 2"/>
          <p:cNvSpPr>
            <a:spLocks noGrp="1"/>
          </p:cNvSpPr>
          <p:nvPr>
            <p:ph idx="1"/>
          </p:nvPr>
        </p:nvSpPr>
        <p:spPr>
          <a:xfrm>
            <a:off x="304800" y="685800"/>
            <a:ext cx="8382000" cy="5135563"/>
          </a:xfrm>
        </p:spPr>
        <p:txBody>
          <a:bodyPr>
            <a:normAutofit/>
          </a:bodyPr>
          <a:lstStyle/>
          <a:p>
            <a:pPr>
              <a:lnSpc>
                <a:spcPct val="125000"/>
              </a:lnSpc>
              <a:spcBef>
                <a:spcPts val="1200"/>
              </a:spcBef>
              <a:spcAft>
                <a:spcPts val="1200"/>
              </a:spcAft>
              <a:buFont typeface="Wingdings" pitchFamily="2" charset="2"/>
              <a:buChar char="q"/>
            </a:pPr>
            <a:r>
              <a:rPr lang="en-US" sz="2400" dirty="0"/>
              <a:t>Consider a </a:t>
            </a:r>
            <a:r>
              <a:rPr lang="en-US" sz="2400" b="1" dirty="0">
                <a:solidFill>
                  <a:srgbClr val="0000FF"/>
                </a:solidFill>
              </a:rPr>
              <a:t>four bar chain</a:t>
            </a:r>
            <a:r>
              <a:rPr lang="en-US" sz="2400" dirty="0"/>
              <a:t>, as shown in figure. A little consideration will show that only one variable such as </a:t>
            </a:r>
            <a:r>
              <a:rPr lang="az-Cyrl-AZ" sz="2400" b="1" dirty="0">
                <a:solidFill>
                  <a:srgbClr val="7030A0"/>
                </a:solidFill>
                <a:latin typeface="arial"/>
              </a:rPr>
              <a:t>Ө </a:t>
            </a:r>
            <a:r>
              <a:rPr lang="en-US" sz="2400" dirty="0"/>
              <a:t>is needed to define the </a:t>
            </a:r>
            <a:r>
              <a:rPr lang="en-US" sz="2400" i="1" dirty="0">
                <a:solidFill>
                  <a:srgbClr val="0000FF"/>
                </a:solidFill>
              </a:rPr>
              <a:t>relative positions of all the links</a:t>
            </a:r>
            <a:r>
              <a:rPr lang="en-US" sz="2400" dirty="0"/>
              <a:t>.</a:t>
            </a:r>
          </a:p>
          <a:p>
            <a:pPr>
              <a:lnSpc>
                <a:spcPct val="125000"/>
              </a:lnSpc>
              <a:spcBef>
                <a:spcPts val="1200"/>
              </a:spcBef>
              <a:spcAft>
                <a:spcPts val="1200"/>
              </a:spcAft>
              <a:buFont typeface="Wingdings" pitchFamily="2" charset="2"/>
              <a:buChar char="q"/>
            </a:pPr>
            <a:r>
              <a:rPr lang="en-US" sz="2400" dirty="0"/>
              <a:t> In other words, we say that the </a:t>
            </a:r>
            <a:r>
              <a:rPr lang="en-US" sz="2400" b="1" dirty="0">
                <a:solidFill>
                  <a:srgbClr val="7030A0"/>
                </a:solidFill>
              </a:rPr>
              <a:t>number of degrees of freedom </a:t>
            </a:r>
            <a:r>
              <a:rPr lang="en-US" sz="2400" dirty="0"/>
              <a:t>of a four bar chain is </a:t>
            </a:r>
            <a:r>
              <a:rPr lang="en-US" sz="2400" dirty="0">
                <a:solidFill>
                  <a:srgbClr val="0000FF"/>
                </a:solidFill>
              </a:rPr>
              <a:t>one</a:t>
            </a:r>
            <a:r>
              <a:rPr lang="en-US" sz="2400" dirty="0"/>
              <a:t>. </a:t>
            </a:r>
          </a:p>
        </p:txBody>
      </p:sp>
      <p:pic>
        <p:nvPicPr>
          <p:cNvPr id="17409" name="Picture 1"/>
          <p:cNvPicPr>
            <a:picLocks noChangeAspect="1" noChangeArrowheads="1"/>
          </p:cNvPicPr>
          <p:nvPr/>
        </p:nvPicPr>
        <p:blipFill>
          <a:blip r:embed="rId4"/>
          <a:srcRect/>
          <a:stretch>
            <a:fillRect/>
          </a:stretch>
        </p:blipFill>
        <p:spPr bwMode="auto">
          <a:xfrm>
            <a:off x="2286000" y="3505200"/>
            <a:ext cx="3581400" cy="2990131"/>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CFBB53E4-DE04-4BFC-BC81-57771BAE07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022"/>
    </mc:Choice>
    <mc:Fallback xmlns="">
      <p:transition spd="slow" advTm="3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a:solidFill>
                  <a:srgbClr val="FF0000"/>
                </a:solidFill>
              </a:rPr>
              <a:t>Another example (contd.)</a:t>
            </a:r>
          </a:p>
        </p:txBody>
      </p:sp>
      <p:sp>
        <p:nvSpPr>
          <p:cNvPr id="3" name="Content Placeholder 2"/>
          <p:cNvSpPr>
            <a:spLocks noGrp="1"/>
          </p:cNvSpPr>
          <p:nvPr>
            <p:ph idx="1"/>
          </p:nvPr>
        </p:nvSpPr>
        <p:spPr>
          <a:xfrm>
            <a:off x="304800" y="685800"/>
            <a:ext cx="8382000" cy="6172200"/>
          </a:xfrm>
        </p:spPr>
        <p:txBody>
          <a:bodyPr>
            <a:normAutofit lnSpcReduction="10000"/>
          </a:bodyPr>
          <a:lstStyle/>
          <a:p>
            <a:pPr>
              <a:lnSpc>
                <a:spcPct val="125000"/>
              </a:lnSpc>
              <a:buFont typeface="Wingdings" pitchFamily="2" charset="2"/>
              <a:buChar char="q"/>
            </a:pPr>
            <a:r>
              <a:rPr lang="en-US" sz="2400" dirty="0"/>
              <a:t>Consider two links </a:t>
            </a:r>
            <a:r>
              <a:rPr lang="en-US" sz="2400" dirty="0">
                <a:solidFill>
                  <a:srgbClr val="0000FF"/>
                </a:solidFill>
              </a:rPr>
              <a:t>AB</a:t>
            </a:r>
            <a:r>
              <a:rPr lang="en-US" sz="2400" dirty="0"/>
              <a:t> and </a:t>
            </a:r>
            <a:r>
              <a:rPr lang="en-US" sz="2400" dirty="0">
                <a:solidFill>
                  <a:srgbClr val="0000FF"/>
                </a:solidFill>
              </a:rPr>
              <a:t>CD</a:t>
            </a:r>
            <a:r>
              <a:rPr lang="en-US" sz="2400" dirty="0"/>
              <a:t> in a plane motion as shown in Figure. </a:t>
            </a:r>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r>
              <a:rPr lang="en-US" sz="2400" dirty="0"/>
              <a:t>The </a:t>
            </a:r>
            <a:r>
              <a:rPr lang="en-US" sz="2400" dirty="0">
                <a:solidFill>
                  <a:srgbClr val="0000FF"/>
                </a:solidFill>
              </a:rPr>
              <a:t>link</a:t>
            </a:r>
            <a:r>
              <a:rPr lang="en-US" sz="2400" i="1" dirty="0">
                <a:solidFill>
                  <a:srgbClr val="0000FF"/>
                </a:solidFill>
              </a:rPr>
              <a:t> AB</a:t>
            </a:r>
            <a:r>
              <a:rPr lang="en-US" sz="2400" dirty="0">
                <a:solidFill>
                  <a:srgbClr val="0000FF"/>
                </a:solidFill>
              </a:rPr>
              <a:t> </a:t>
            </a:r>
            <a:r>
              <a:rPr lang="en-US" sz="2400" dirty="0"/>
              <a:t>with coordinate system </a:t>
            </a:r>
            <a:r>
              <a:rPr lang="en-US" sz="2400" i="1" dirty="0"/>
              <a:t>OXY</a:t>
            </a:r>
            <a:r>
              <a:rPr lang="en-US" sz="2400" dirty="0"/>
              <a:t> is taken as the </a:t>
            </a:r>
            <a:r>
              <a:rPr lang="en-US" sz="2400" dirty="0">
                <a:solidFill>
                  <a:srgbClr val="7030A0"/>
                </a:solidFill>
              </a:rPr>
              <a:t>reference</a:t>
            </a:r>
            <a:r>
              <a:rPr lang="en-US" sz="2400" dirty="0"/>
              <a:t> link (or </a:t>
            </a:r>
            <a:r>
              <a:rPr lang="en-US" sz="2400" dirty="0">
                <a:solidFill>
                  <a:srgbClr val="7030A0"/>
                </a:solidFill>
              </a:rPr>
              <a:t>fixed</a:t>
            </a:r>
            <a:r>
              <a:rPr lang="en-US" sz="2400" dirty="0"/>
              <a:t> link).</a:t>
            </a:r>
          </a:p>
          <a:p>
            <a:pPr>
              <a:lnSpc>
                <a:spcPct val="125000"/>
              </a:lnSpc>
              <a:buFont typeface="Wingdings" pitchFamily="2" charset="2"/>
              <a:buChar char="q"/>
            </a:pPr>
            <a:r>
              <a:rPr lang="en-US" sz="2400" dirty="0"/>
              <a:t> The position of point </a:t>
            </a:r>
            <a:r>
              <a:rPr lang="en-US" sz="2400" dirty="0">
                <a:solidFill>
                  <a:srgbClr val="0000FF"/>
                </a:solidFill>
              </a:rPr>
              <a:t>P</a:t>
            </a:r>
            <a:r>
              <a:rPr lang="en-US" sz="2400" dirty="0"/>
              <a:t> on the moving </a:t>
            </a:r>
            <a:r>
              <a:rPr lang="en-US" sz="2400" dirty="0">
                <a:solidFill>
                  <a:srgbClr val="7030A0"/>
                </a:solidFill>
              </a:rPr>
              <a:t>link</a:t>
            </a:r>
            <a:r>
              <a:rPr lang="en-US" sz="2400" i="1" dirty="0">
                <a:solidFill>
                  <a:srgbClr val="7030A0"/>
                </a:solidFill>
              </a:rPr>
              <a:t> CD </a:t>
            </a:r>
            <a:r>
              <a:rPr lang="en-US" sz="2400" dirty="0"/>
              <a:t>can be completely specified by the </a:t>
            </a:r>
            <a:r>
              <a:rPr lang="en-US" sz="2400" b="1" dirty="0">
                <a:solidFill>
                  <a:srgbClr val="0000FF"/>
                </a:solidFill>
              </a:rPr>
              <a:t>three variables</a:t>
            </a:r>
            <a:r>
              <a:rPr lang="en-US" sz="2400" dirty="0"/>
              <a:t>. </a:t>
            </a:r>
            <a:r>
              <a:rPr lang="en-US" sz="2400" i="1" dirty="0"/>
              <a:t>i.e.</a:t>
            </a:r>
            <a:r>
              <a:rPr lang="en-US" sz="2400" dirty="0"/>
              <a:t> the coordinates of P denoted by </a:t>
            </a:r>
            <a:r>
              <a:rPr lang="en-US" sz="2400" i="1" dirty="0">
                <a:solidFill>
                  <a:srgbClr val="FF0000"/>
                </a:solidFill>
              </a:rPr>
              <a:t>x</a:t>
            </a:r>
            <a:r>
              <a:rPr lang="en-US" sz="2400" dirty="0"/>
              <a:t> and </a:t>
            </a:r>
            <a:r>
              <a:rPr lang="en-US" sz="2400" i="1" dirty="0">
                <a:solidFill>
                  <a:srgbClr val="FF0000"/>
                </a:solidFill>
              </a:rPr>
              <a:t>y</a:t>
            </a:r>
            <a:r>
              <a:rPr lang="en-US" sz="2400" dirty="0"/>
              <a:t>, and inclination </a:t>
            </a:r>
            <a:r>
              <a:rPr lang="el-GR" sz="2400" dirty="0">
                <a:solidFill>
                  <a:srgbClr val="FF0000"/>
                </a:solidFill>
              </a:rPr>
              <a:t>θ</a:t>
            </a:r>
            <a:r>
              <a:rPr lang="el-GR" sz="2400" dirty="0"/>
              <a:t> </a:t>
            </a:r>
            <a:r>
              <a:rPr lang="en-US" sz="2400" dirty="0"/>
              <a:t>of link CD </a:t>
            </a:r>
            <a:r>
              <a:rPr lang="en-US" sz="2400" i="1" dirty="0"/>
              <a:t>w.r.t. </a:t>
            </a:r>
            <a:r>
              <a:rPr lang="en-US" sz="2400" dirty="0"/>
              <a:t>x-axis or link AB. </a:t>
            </a:r>
          </a:p>
          <a:p>
            <a:pPr>
              <a:lnSpc>
                <a:spcPct val="125000"/>
              </a:lnSpc>
              <a:buFont typeface="Wingdings" pitchFamily="2" charset="2"/>
              <a:buChar char="q"/>
            </a:pPr>
            <a:endParaRPr lang="en-US" sz="2400" dirty="0"/>
          </a:p>
        </p:txBody>
      </p:sp>
      <p:pic>
        <p:nvPicPr>
          <p:cNvPr id="17409" name="Picture 1"/>
          <p:cNvPicPr>
            <a:picLocks noChangeAspect="1" noChangeArrowheads="1"/>
          </p:cNvPicPr>
          <p:nvPr/>
        </p:nvPicPr>
        <p:blipFill>
          <a:blip r:embed="rId4"/>
          <a:srcRect/>
          <a:stretch>
            <a:fillRect/>
          </a:stretch>
        </p:blipFill>
        <p:spPr bwMode="auto">
          <a:xfrm>
            <a:off x="1447800" y="1676400"/>
            <a:ext cx="2646766" cy="2209800"/>
          </a:xfrm>
          <a:prstGeom prst="rect">
            <a:avLst/>
          </a:prstGeom>
          <a:noFill/>
          <a:ln w="9525">
            <a:noFill/>
            <a:miter lim="800000"/>
            <a:headEnd/>
            <a:tailEnd/>
          </a:ln>
          <a:effectLst/>
        </p:spPr>
      </p:pic>
      <p:pic>
        <p:nvPicPr>
          <p:cNvPr id="178178" name="Picture 2"/>
          <p:cNvPicPr>
            <a:picLocks noChangeAspect="1" noChangeArrowheads="1"/>
          </p:cNvPicPr>
          <p:nvPr/>
        </p:nvPicPr>
        <p:blipFill>
          <a:blip r:embed="rId5"/>
          <a:srcRect/>
          <a:stretch>
            <a:fillRect/>
          </a:stretch>
        </p:blipFill>
        <p:spPr bwMode="auto">
          <a:xfrm>
            <a:off x="4572000" y="1371600"/>
            <a:ext cx="3886200" cy="2369993"/>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A11F0F79-4B10-47FE-87F8-4B300A4C6A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174"/>
    </mc:Choice>
    <mc:Fallback xmlns="">
      <p:transition spd="slow" advTm="59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a:solidFill>
                  <a:srgbClr val="FF0000"/>
                </a:solidFill>
              </a:rPr>
              <a:t>Another example (contd.)</a:t>
            </a:r>
          </a:p>
        </p:txBody>
      </p:sp>
      <p:sp>
        <p:nvSpPr>
          <p:cNvPr id="3" name="Content Placeholder 2"/>
          <p:cNvSpPr>
            <a:spLocks noGrp="1"/>
          </p:cNvSpPr>
          <p:nvPr>
            <p:ph idx="1"/>
          </p:nvPr>
        </p:nvSpPr>
        <p:spPr>
          <a:xfrm>
            <a:off x="304800" y="685800"/>
            <a:ext cx="8382000" cy="6172200"/>
          </a:xfrm>
        </p:spPr>
        <p:txBody>
          <a:bodyPr>
            <a:normAutofit fontScale="92500" lnSpcReduction="20000"/>
          </a:bodyPr>
          <a:lstStyle/>
          <a:p>
            <a:pPr>
              <a:lnSpc>
                <a:spcPct val="150000"/>
              </a:lnSpc>
              <a:spcBef>
                <a:spcPts val="1200"/>
              </a:spcBef>
              <a:spcAft>
                <a:spcPts val="1200"/>
              </a:spcAft>
              <a:buFont typeface="Wingdings" pitchFamily="2" charset="2"/>
              <a:buChar char="q"/>
            </a:pPr>
            <a:r>
              <a:rPr lang="en-US" sz="2800" dirty="0"/>
              <a:t>In other words, we can say that each link of a mechanism has </a:t>
            </a:r>
            <a:r>
              <a:rPr lang="en-US" sz="2800" b="1" dirty="0">
                <a:solidFill>
                  <a:srgbClr val="0000FF"/>
                </a:solidFill>
              </a:rPr>
              <a:t>three degrees of freedom </a:t>
            </a:r>
            <a:r>
              <a:rPr lang="en-US" sz="2800" dirty="0"/>
              <a:t>before it is connected to any other link. </a:t>
            </a:r>
          </a:p>
          <a:p>
            <a:pPr>
              <a:lnSpc>
                <a:spcPct val="150000"/>
              </a:lnSpc>
              <a:spcBef>
                <a:spcPts val="1200"/>
              </a:spcBef>
              <a:spcAft>
                <a:spcPts val="1200"/>
              </a:spcAft>
              <a:buFont typeface="Wingdings" pitchFamily="2" charset="2"/>
              <a:buChar char="q"/>
            </a:pPr>
            <a:r>
              <a:rPr lang="en-US" sz="2800" dirty="0"/>
              <a:t>But when the </a:t>
            </a:r>
            <a:r>
              <a:rPr lang="en-US" sz="2800" i="1" dirty="0">
                <a:solidFill>
                  <a:srgbClr val="0000FF"/>
                </a:solidFill>
              </a:rPr>
              <a:t>link CD </a:t>
            </a:r>
            <a:r>
              <a:rPr lang="en-US" sz="2800" dirty="0"/>
              <a:t>is </a:t>
            </a:r>
            <a:r>
              <a:rPr lang="en-US" sz="2800" b="1" dirty="0">
                <a:solidFill>
                  <a:srgbClr val="FF0000"/>
                </a:solidFill>
              </a:rPr>
              <a:t>connected</a:t>
            </a:r>
            <a:r>
              <a:rPr lang="en-US" sz="2800" dirty="0"/>
              <a:t> to the </a:t>
            </a:r>
            <a:r>
              <a:rPr lang="en-US" sz="2800" i="1" dirty="0">
                <a:solidFill>
                  <a:srgbClr val="0000FF"/>
                </a:solidFill>
              </a:rPr>
              <a:t>link A B </a:t>
            </a:r>
            <a:r>
              <a:rPr lang="en-US" sz="2800" dirty="0"/>
              <a:t>by a turning pair at </a:t>
            </a:r>
            <a:r>
              <a:rPr lang="en-US" sz="2800" b="1" dirty="0">
                <a:solidFill>
                  <a:srgbClr val="FF0000"/>
                </a:solidFill>
              </a:rPr>
              <a:t>A</a:t>
            </a:r>
            <a:r>
              <a:rPr lang="en-US" sz="2800" dirty="0"/>
              <a:t>, the position of link CD is now determined by a single variable  </a:t>
            </a:r>
            <a:r>
              <a:rPr lang="el-GR" sz="2800" dirty="0">
                <a:solidFill>
                  <a:srgbClr val="FF0000"/>
                </a:solidFill>
              </a:rPr>
              <a:t>θ</a:t>
            </a:r>
            <a:r>
              <a:rPr lang="el-GR" sz="2800" dirty="0"/>
              <a:t> </a:t>
            </a:r>
            <a:r>
              <a:rPr lang="en-US" sz="2800" dirty="0"/>
              <a:t> and thus has one degree of freedom.</a:t>
            </a:r>
          </a:p>
          <a:p>
            <a:pPr>
              <a:lnSpc>
                <a:spcPct val="150000"/>
              </a:lnSpc>
              <a:spcBef>
                <a:spcPts val="1200"/>
              </a:spcBef>
              <a:spcAft>
                <a:spcPts val="1200"/>
              </a:spcAft>
              <a:buFont typeface="Wingdings" pitchFamily="2" charset="2"/>
              <a:buChar char="q"/>
            </a:pPr>
            <a:r>
              <a:rPr lang="en-US" sz="2800" dirty="0"/>
              <a:t>We have seen that when a link is connected to a fixed link by a turning pair </a:t>
            </a:r>
            <a:r>
              <a:rPr lang="en-US" sz="2800" i="1" dirty="0"/>
              <a:t>(i.e. </a:t>
            </a:r>
            <a:r>
              <a:rPr lang="en-US" sz="2800" dirty="0"/>
              <a:t>lower pair), two degrees of freedom are destroyed.</a:t>
            </a:r>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p:txBody>
      </p:sp>
      <p:pic>
        <p:nvPicPr>
          <p:cNvPr id="4" name="Audio 3">
            <a:hlinkClick r:id="" action="ppaction://media"/>
            <a:extLst>
              <a:ext uri="{FF2B5EF4-FFF2-40B4-BE49-F238E27FC236}">
                <a16:creationId xmlns:a16="http://schemas.microsoft.com/office/drawing/2014/main" id="{E0FFDC66-CB99-4EA3-BD95-10E08B32D7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151"/>
    </mc:Choice>
    <mc:Fallback xmlns="">
      <p:transition spd="slow" advTm="35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a:solidFill>
                  <a:srgbClr val="FF0000"/>
                </a:solidFill>
              </a:rPr>
              <a:t>Another example (contd.)</a:t>
            </a:r>
          </a:p>
        </p:txBody>
      </p:sp>
      <p:sp>
        <p:nvSpPr>
          <p:cNvPr id="3" name="Content Placeholder 2"/>
          <p:cNvSpPr>
            <a:spLocks noGrp="1"/>
          </p:cNvSpPr>
          <p:nvPr>
            <p:ph idx="1"/>
          </p:nvPr>
        </p:nvSpPr>
        <p:spPr>
          <a:xfrm>
            <a:off x="304800" y="685800"/>
            <a:ext cx="8382000" cy="3429000"/>
          </a:xfrm>
        </p:spPr>
        <p:txBody>
          <a:bodyPr>
            <a:normAutofit/>
          </a:bodyPr>
          <a:lstStyle/>
          <a:p>
            <a:pPr>
              <a:spcBef>
                <a:spcPts val="600"/>
              </a:spcBef>
              <a:spcAft>
                <a:spcPts val="600"/>
              </a:spcAft>
              <a:buFont typeface="Wingdings" pitchFamily="2" charset="2"/>
              <a:buChar char="q"/>
            </a:pPr>
            <a:r>
              <a:rPr lang="en-US" sz="2400" dirty="0"/>
              <a:t>We have seen that when a link is connected to a fixed link by a turning pair </a:t>
            </a:r>
            <a:r>
              <a:rPr lang="en-US" sz="2400" i="1" dirty="0"/>
              <a:t>(i.e. </a:t>
            </a:r>
            <a:r>
              <a:rPr lang="en-US" sz="2400" dirty="0"/>
              <a:t>lower pair), two degrees of freedom are destroyed.</a:t>
            </a:r>
          </a:p>
          <a:p>
            <a:pPr>
              <a:lnSpc>
                <a:spcPct val="150000"/>
              </a:lnSpc>
              <a:spcBef>
                <a:spcPts val="600"/>
              </a:spcBef>
              <a:spcAft>
                <a:spcPts val="600"/>
              </a:spcAft>
              <a:buFont typeface="Wingdings" pitchFamily="2" charset="2"/>
              <a:buChar char="q"/>
            </a:pPr>
            <a:r>
              <a:rPr lang="en-US" sz="2400" dirty="0"/>
              <a:t>This may be clearly understood from Figure given below, in which the resulting </a:t>
            </a:r>
            <a:r>
              <a:rPr lang="en-US" sz="2400" b="1" dirty="0">
                <a:solidFill>
                  <a:srgbClr val="0000FF"/>
                </a:solidFill>
              </a:rPr>
              <a:t>four bar mechanism </a:t>
            </a:r>
            <a:r>
              <a:rPr lang="en-US" sz="2400" dirty="0"/>
              <a:t>has one degree of freedom.</a:t>
            </a:r>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a:p>
            <a:pPr>
              <a:lnSpc>
                <a:spcPct val="125000"/>
              </a:lnSpc>
              <a:buFont typeface="Wingdings" pitchFamily="2" charset="2"/>
              <a:buChar char="q"/>
            </a:pPr>
            <a:endParaRPr lang="en-US" sz="2400" dirty="0"/>
          </a:p>
        </p:txBody>
      </p:sp>
      <p:pic>
        <p:nvPicPr>
          <p:cNvPr id="199682" name="Picture 2"/>
          <p:cNvPicPr>
            <a:picLocks noChangeAspect="1" noChangeArrowheads="1"/>
          </p:cNvPicPr>
          <p:nvPr/>
        </p:nvPicPr>
        <p:blipFill>
          <a:blip r:embed="rId4"/>
          <a:srcRect/>
          <a:stretch>
            <a:fillRect/>
          </a:stretch>
        </p:blipFill>
        <p:spPr bwMode="auto">
          <a:xfrm>
            <a:off x="0" y="3810000"/>
            <a:ext cx="9088426" cy="2209800"/>
          </a:xfrm>
          <a:prstGeom prst="rect">
            <a:avLst/>
          </a:prstGeom>
          <a:noFill/>
          <a:ln w="9525">
            <a:noFill/>
            <a:miter lim="800000"/>
            <a:headEnd/>
            <a:tailEnd/>
          </a:ln>
          <a:effectLst/>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5B79B96B-5E6D-4A20-9E18-CA99049D2774}"/>
                  </a:ext>
                </a:extLst>
              </p14:cNvPr>
              <p14:cNvContentPartPr/>
              <p14:nvPr>
                <p:extLst>
                  <p:ext uri="{42D2F446-02D8-4167-A562-619A0277C38B}">
                    <p15:isNarration xmlns:p15="http://schemas.microsoft.com/office/powerpoint/2012/main" val="1"/>
                  </p:ext>
                </p:extLst>
              </p14:nvPr>
            </p14:nvContentPartPr>
            <p14:xfrm>
              <a:off x="2668680" y="3756240"/>
              <a:ext cx="748080" cy="1130400"/>
            </p14:xfrm>
          </p:contentPart>
        </mc:Choice>
        <mc:Fallback xmlns="">
          <p:pic>
            <p:nvPicPr>
              <p:cNvPr id="4" name="Ink 3">
                <a:extLst>
                  <a:ext uri="{FF2B5EF4-FFF2-40B4-BE49-F238E27FC236}">
                    <a16:creationId xmlns:a16="http://schemas.microsoft.com/office/drawing/2014/main" id="{5B79B96B-5E6D-4A20-9E18-CA99049D2774}"/>
                  </a:ext>
                </a:extLst>
              </p:cNvPr>
              <p:cNvPicPr>
                <a:picLocks noGrp="1" noRot="1" noChangeAspect="1" noMove="1" noResize="1" noEditPoints="1" noAdjustHandles="1" noChangeArrowheads="1" noChangeShapeType="1"/>
              </p:cNvPicPr>
              <p:nvPr/>
            </p:nvPicPr>
            <p:blipFill>
              <a:blip r:embed="rId6"/>
              <a:stretch>
                <a:fillRect/>
              </a:stretch>
            </p:blipFill>
            <p:spPr>
              <a:xfrm>
                <a:off x="2659320" y="3746880"/>
                <a:ext cx="766800" cy="1149120"/>
              </a:xfrm>
              <a:prstGeom prst="rect">
                <a:avLst/>
              </a:prstGeom>
            </p:spPr>
          </p:pic>
        </mc:Fallback>
      </mc:AlternateContent>
      <p:pic>
        <p:nvPicPr>
          <p:cNvPr id="5" name="Audio 4">
            <a:hlinkClick r:id="" action="ppaction://media"/>
            <a:extLst>
              <a:ext uri="{FF2B5EF4-FFF2-40B4-BE49-F238E27FC236}">
                <a16:creationId xmlns:a16="http://schemas.microsoft.com/office/drawing/2014/main" id="{4D1EED16-3818-4AE5-9D39-0F3EFB61C5F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505"/>
    </mc:Choice>
    <mc:Fallback xmlns="">
      <p:transition spd="slow" advTm="132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solidFill>
                  <a:srgbClr val="FF0000"/>
                </a:solidFill>
                <a:latin typeface="Arial" pitchFamily="34" charset="0"/>
              </a:rPr>
              <a:t>Determining </a:t>
            </a:r>
            <a:r>
              <a:rPr lang="en-US" dirty="0" err="1">
                <a:solidFill>
                  <a:srgbClr val="FF0000"/>
                </a:solidFill>
                <a:latin typeface="Arial" pitchFamily="34" charset="0"/>
              </a:rPr>
              <a:t>DoF’s</a:t>
            </a:r>
            <a:endParaRPr lang="en-US" dirty="0"/>
          </a:p>
        </p:txBody>
      </p:sp>
      <p:sp>
        <p:nvSpPr>
          <p:cNvPr id="3" name="Content Placeholder 2"/>
          <p:cNvSpPr>
            <a:spLocks noGrp="1"/>
          </p:cNvSpPr>
          <p:nvPr>
            <p:ph idx="1"/>
          </p:nvPr>
        </p:nvSpPr>
        <p:spPr>
          <a:xfrm>
            <a:off x="457200" y="1219200"/>
            <a:ext cx="8229600" cy="5410200"/>
          </a:xfrm>
        </p:spPr>
        <p:txBody>
          <a:bodyPr>
            <a:normAutofit lnSpcReduction="10000"/>
          </a:bodyPr>
          <a:lstStyle/>
          <a:p>
            <a:pPr>
              <a:lnSpc>
                <a:spcPct val="150000"/>
              </a:lnSpc>
              <a:spcBef>
                <a:spcPts val="1200"/>
              </a:spcBef>
              <a:spcAft>
                <a:spcPts val="1200"/>
              </a:spcAft>
            </a:pPr>
            <a:r>
              <a:rPr lang="en-US" dirty="0"/>
              <a:t>Now let us consider a plane mechanism with </a:t>
            </a:r>
            <a:r>
              <a:rPr lang="en-US" b="1" i="1" dirty="0">
                <a:solidFill>
                  <a:srgbClr val="0000FF"/>
                </a:solidFill>
              </a:rPr>
              <a:t>I</a:t>
            </a:r>
            <a:r>
              <a:rPr lang="en-US" dirty="0"/>
              <a:t> number of links.</a:t>
            </a:r>
          </a:p>
          <a:p>
            <a:pPr>
              <a:lnSpc>
                <a:spcPct val="150000"/>
              </a:lnSpc>
              <a:spcBef>
                <a:spcPts val="1200"/>
              </a:spcBef>
              <a:spcAft>
                <a:spcPts val="1200"/>
              </a:spcAft>
            </a:pPr>
            <a:r>
              <a:rPr lang="en-US" dirty="0"/>
              <a:t> Since in a mechanism, one of the links is to be fixed, therefore the </a:t>
            </a:r>
            <a:r>
              <a:rPr lang="en-US" dirty="0">
                <a:solidFill>
                  <a:srgbClr val="0000FF"/>
                </a:solidFill>
              </a:rPr>
              <a:t>number of movable links </a:t>
            </a:r>
            <a:r>
              <a:rPr lang="en-US" dirty="0"/>
              <a:t>will be </a:t>
            </a:r>
            <a:r>
              <a:rPr lang="en-US" i="1" dirty="0">
                <a:solidFill>
                  <a:srgbClr val="7030A0"/>
                </a:solidFill>
              </a:rPr>
              <a:t>(I - 1) </a:t>
            </a:r>
            <a:r>
              <a:rPr lang="en-US" dirty="0"/>
              <a:t>and thus the total number of degrees of freedom will be </a:t>
            </a:r>
            <a:r>
              <a:rPr lang="en-US" b="1" i="1" dirty="0">
                <a:solidFill>
                  <a:srgbClr val="7030A0"/>
                </a:solidFill>
              </a:rPr>
              <a:t>3 (I - 1) </a:t>
            </a:r>
            <a:r>
              <a:rPr lang="en-US" dirty="0"/>
              <a:t>before they are connected to any other link. </a:t>
            </a:r>
          </a:p>
        </p:txBody>
      </p:sp>
      <p:pic>
        <p:nvPicPr>
          <p:cNvPr id="4" name="Audio 3">
            <a:hlinkClick r:id="" action="ppaction://media"/>
            <a:extLst>
              <a:ext uri="{FF2B5EF4-FFF2-40B4-BE49-F238E27FC236}">
                <a16:creationId xmlns:a16="http://schemas.microsoft.com/office/drawing/2014/main" id="{6D587EFB-59FD-4D62-89CA-203AB1913D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683"/>
    </mc:Choice>
    <mc:Fallback xmlns="">
      <p:transition spd="slow" advTm="30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solidFill>
                  <a:srgbClr val="FF0000"/>
                </a:solidFill>
                <a:latin typeface="Arial" pitchFamily="34" charset="0"/>
              </a:rPr>
              <a:t>Determining </a:t>
            </a:r>
            <a:r>
              <a:rPr lang="en-US" dirty="0" err="1">
                <a:solidFill>
                  <a:srgbClr val="FF0000"/>
                </a:solidFill>
                <a:latin typeface="Arial" pitchFamily="34" charset="0"/>
              </a:rPr>
              <a:t>DoF’s</a:t>
            </a:r>
            <a:endParaRPr lang="en-US" dirty="0"/>
          </a:p>
        </p:txBody>
      </p:sp>
      <p:sp>
        <p:nvSpPr>
          <p:cNvPr id="3" name="Content Placeholder 2"/>
          <p:cNvSpPr>
            <a:spLocks noGrp="1"/>
          </p:cNvSpPr>
          <p:nvPr>
            <p:ph idx="1"/>
          </p:nvPr>
        </p:nvSpPr>
        <p:spPr>
          <a:xfrm>
            <a:off x="457200" y="990600"/>
            <a:ext cx="8229600" cy="5562600"/>
          </a:xfrm>
        </p:spPr>
        <p:txBody>
          <a:bodyPr>
            <a:normAutofit fontScale="92500"/>
          </a:bodyPr>
          <a:lstStyle/>
          <a:p>
            <a:pPr>
              <a:spcBef>
                <a:spcPts val="600"/>
              </a:spcBef>
            </a:pPr>
            <a:r>
              <a:rPr lang="en-US" sz="2800" dirty="0"/>
              <a:t>In general, a mechanism with </a:t>
            </a:r>
            <a:r>
              <a:rPr lang="en-US" sz="2800" b="1" i="1" dirty="0">
                <a:solidFill>
                  <a:srgbClr val="0000FF"/>
                </a:solidFill>
              </a:rPr>
              <a:t>l </a:t>
            </a:r>
            <a:r>
              <a:rPr lang="en-US" sz="2800" dirty="0"/>
              <a:t>number of links connected by </a:t>
            </a:r>
            <a:r>
              <a:rPr lang="en-US" sz="2800" b="1" dirty="0">
                <a:solidFill>
                  <a:srgbClr val="0000FF"/>
                </a:solidFill>
              </a:rPr>
              <a:t>j</a:t>
            </a:r>
            <a:r>
              <a:rPr lang="en-US" sz="2800" dirty="0"/>
              <a:t> number of </a:t>
            </a:r>
            <a:r>
              <a:rPr lang="en-US" sz="2800" b="1" dirty="0">
                <a:solidFill>
                  <a:srgbClr val="7030A0"/>
                </a:solidFill>
              </a:rPr>
              <a:t>binary joints </a:t>
            </a:r>
            <a:r>
              <a:rPr lang="en-US" sz="2800" dirty="0"/>
              <a:t>or lower pairs (i.e. single degree of freedom pairs) and </a:t>
            </a:r>
            <a:r>
              <a:rPr lang="en-US" sz="2800" b="1" dirty="0">
                <a:solidFill>
                  <a:srgbClr val="0000FF"/>
                </a:solidFill>
              </a:rPr>
              <a:t>h</a:t>
            </a:r>
            <a:r>
              <a:rPr lang="en-US" sz="2800" dirty="0"/>
              <a:t> number of </a:t>
            </a:r>
            <a:r>
              <a:rPr lang="en-US" sz="2800" dirty="0">
                <a:solidFill>
                  <a:srgbClr val="7030A0"/>
                </a:solidFill>
              </a:rPr>
              <a:t>higher pairs </a:t>
            </a:r>
            <a:r>
              <a:rPr lang="en-US" sz="2800" dirty="0"/>
              <a:t>(i.e. two degree of freedom pairs), then the number of degrees of freedom of a mechanism is given by</a:t>
            </a:r>
          </a:p>
          <a:p>
            <a:pPr algn="ctr">
              <a:lnSpc>
                <a:spcPct val="150000"/>
              </a:lnSpc>
              <a:spcBef>
                <a:spcPts val="600"/>
              </a:spcBef>
              <a:buNone/>
            </a:pPr>
            <a:r>
              <a:rPr lang="en-US" sz="2800" b="1" i="1" dirty="0">
                <a:solidFill>
                  <a:srgbClr val="0000FF"/>
                </a:solidFill>
              </a:rPr>
              <a:t>M = </a:t>
            </a:r>
            <a:r>
              <a:rPr lang="en-US" sz="2800" b="1" dirty="0">
                <a:solidFill>
                  <a:srgbClr val="0000FF"/>
                </a:solidFill>
              </a:rPr>
              <a:t>3 </a:t>
            </a:r>
            <a:r>
              <a:rPr lang="en-US" sz="2800" b="1" i="1" dirty="0">
                <a:solidFill>
                  <a:srgbClr val="0000FF"/>
                </a:solidFill>
              </a:rPr>
              <a:t>(I - 1) - </a:t>
            </a:r>
            <a:r>
              <a:rPr lang="en-US" sz="2800" b="1" dirty="0">
                <a:solidFill>
                  <a:srgbClr val="0000FF"/>
                </a:solidFill>
              </a:rPr>
              <a:t>2j – </a:t>
            </a:r>
            <a:r>
              <a:rPr lang="en-US" sz="2800" b="1" i="1" dirty="0">
                <a:solidFill>
                  <a:srgbClr val="0000FF"/>
                </a:solidFill>
              </a:rPr>
              <a:t>h</a:t>
            </a:r>
          </a:p>
          <a:p>
            <a:r>
              <a:rPr lang="en-US" sz="2800" dirty="0"/>
              <a:t>This equation is called </a:t>
            </a:r>
            <a:r>
              <a:rPr lang="en-US" sz="2800" b="1" dirty="0">
                <a:solidFill>
                  <a:srgbClr val="FF0000"/>
                </a:solidFill>
              </a:rPr>
              <a:t>Gruebler’s criterion</a:t>
            </a:r>
            <a:r>
              <a:rPr lang="en-US" sz="2800" dirty="0"/>
              <a:t> for the movability of a mechanism having plane motion.</a:t>
            </a:r>
          </a:p>
          <a:p>
            <a:r>
              <a:rPr lang="en-US" sz="2800" dirty="0"/>
              <a:t>If there are no two degree of freedom pairs </a:t>
            </a:r>
            <a:r>
              <a:rPr lang="en-US" sz="2800" i="1" dirty="0"/>
              <a:t>(i.e. </a:t>
            </a:r>
            <a:r>
              <a:rPr lang="en-US" sz="2800" dirty="0"/>
              <a:t>higher pairs), then </a:t>
            </a:r>
            <a:r>
              <a:rPr lang="en-US" sz="2800" i="1" dirty="0"/>
              <a:t>h = </a:t>
            </a:r>
            <a:r>
              <a:rPr lang="en-US" sz="2800" dirty="0"/>
              <a:t>0. Substituting </a:t>
            </a:r>
            <a:r>
              <a:rPr lang="en-US" sz="2800" i="1" dirty="0"/>
              <a:t>h = </a:t>
            </a:r>
            <a:r>
              <a:rPr lang="en-US" sz="2800" dirty="0"/>
              <a:t>0 in equation, we have</a:t>
            </a:r>
          </a:p>
          <a:p>
            <a:pPr algn="ctr">
              <a:buNone/>
            </a:pPr>
            <a:r>
              <a:rPr lang="en-US" sz="2800" b="1" i="1" dirty="0">
                <a:solidFill>
                  <a:srgbClr val="0000FF"/>
                </a:solidFill>
              </a:rPr>
              <a:t>M = </a:t>
            </a:r>
            <a:r>
              <a:rPr lang="en-US" sz="2800" b="1" dirty="0">
                <a:solidFill>
                  <a:srgbClr val="0000FF"/>
                </a:solidFill>
              </a:rPr>
              <a:t>3 </a:t>
            </a:r>
            <a:r>
              <a:rPr lang="en-US" sz="2800" b="1" i="1" dirty="0">
                <a:solidFill>
                  <a:srgbClr val="0000FF"/>
                </a:solidFill>
              </a:rPr>
              <a:t>(I - 1) - </a:t>
            </a:r>
            <a:r>
              <a:rPr lang="en-US" sz="2800" b="1" dirty="0">
                <a:solidFill>
                  <a:srgbClr val="0000FF"/>
                </a:solidFill>
              </a:rPr>
              <a:t>2j</a:t>
            </a:r>
          </a:p>
        </p:txBody>
      </p:sp>
      <p:pic>
        <p:nvPicPr>
          <p:cNvPr id="4" name="Audio 3">
            <a:hlinkClick r:id="" action="ppaction://media"/>
            <a:extLst>
              <a:ext uri="{FF2B5EF4-FFF2-40B4-BE49-F238E27FC236}">
                <a16:creationId xmlns:a16="http://schemas.microsoft.com/office/drawing/2014/main" id="{D37C68FA-68FF-4F31-8509-8012D1D305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106"/>
    </mc:Choice>
    <mc:Fallback xmlns="">
      <p:transition spd="slow" advTm="58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rgbClr val="FF0000"/>
                </a:solidFill>
              </a:rPr>
              <a:t>Degree-of-freedom (DoF)</a:t>
            </a:r>
            <a:endParaRPr lang="en-US" dirty="0"/>
          </a:p>
        </p:txBody>
      </p:sp>
      <p:sp>
        <p:nvSpPr>
          <p:cNvPr id="3" name="Content Placeholder 2"/>
          <p:cNvSpPr>
            <a:spLocks noGrp="1"/>
          </p:cNvSpPr>
          <p:nvPr>
            <p:ph idx="1"/>
          </p:nvPr>
        </p:nvSpPr>
        <p:spPr>
          <a:xfrm>
            <a:off x="304800" y="1066800"/>
            <a:ext cx="8610600" cy="5059363"/>
          </a:xfrm>
        </p:spPr>
        <p:txBody>
          <a:bodyPr>
            <a:normAutofit/>
          </a:bodyPr>
          <a:lstStyle/>
          <a:p>
            <a:pPr>
              <a:spcAft>
                <a:spcPts val="1200"/>
              </a:spcAft>
            </a:pPr>
            <a:r>
              <a:rPr lang="en-US" dirty="0"/>
              <a:t>Degree of freedom (also called the </a:t>
            </a:r>
            <a:r>
              <a:rPr lang="en-US" dirty="0">
                <a:solidFill>
                  <a:srgbClr val="0000FF"/>
                </a:solidFill>
              </a:rPr>
              <a:t>mobility </a:t>
            </a:r>
            <a:r>
              <a:rPr lang="en-US" i="1" dirty="0">
                <a:solidFill>
                  <a:srgbClr val="0000FF"/>
                </a:solidFill>
              </a:rPr>
              <a:t>M</a:t>
            </a:r>
            <a:r>
              <a:rPr lang="en-US" i="1" dirty="0"/>
              <a:t>) of a system can be defined as:</a:t>
            </a:r>
          </a:p>
          <a:p>
            <a:pPr>
              <a:lnSpc>
                <a:spcPct val="150000"/>
              </a:lnSpc>
              <a:spcAft>
                <a:spcPts val="1200"/>
              </a:spcAft>
            </a:pPr>
            <a:r>
              <a:rPr lang="en-US" sz="2800" i="1" dirty="0">
                <a:solidFill>
                  <a:srgbClr val="7030A0"/>
                </a:solidFill>
              </a:rPr>
              <a:t>the number of inputs </a:t>
            </a:r>
            <a:r>
              <a:rPr lang="en-US" sz="2800" dirty="0"/>
              <a:t>which need to be provided in order to create a predictable output</a:t>
            </a:r>
            <a:r>
              <a:rPr lang="en-US" sz="2800" i="1" dirty="0"/>
              <a:t>;</a:t>
            </a:r>
          </a:p>
          <a:p>
            <a:pPr>
              <a:lnSpc>
                <a:spcPct val="150000"/>
              </a:lnSpc>
              <a:buNone/>
            </a:pPr>
            <a:r>
              <a:rPr lang="en-US" sz="2800" dirty="0"/>
              <a:t>   also:</a:t>
            </a:r>
          </a:p>
          <a:p>
            <a:pPr>
              <a:lnSpc>
                <a:spcPct val="150000"/>
              </a:lnSpc>
            </a:pPr>
            <a:r>
              <a:rPr lang="en-US" sz="2800" dirty="0"/>
              <a:t>the number of independent coordinates required to define its position</a:t>
            </a:r>
            <a:r>
              <a:rPr lang="en-US" sz="2800" i="1" dirty="0"/>
              <a:t>.</a:t>
            </a:r>
            <a:endParaRPr lang="en-US" sz="2800" dirty="0"/>
          </a:p>
        </p:txBody>
      </p:sp>
      <p:pic>
        <p:nvPicPr>
          <p:cNvPr id="4" name="Audio 3">
            <a:hlinkClick r:id="" action="ppaction://media"/>
            <a:extLst>
              <a:ext uri="{FF2B5EF4-FFF2-40B4-BE49-F238E27FC236}">
                <a16:creationId xmlns:a16="http://schemas.microsoft.com/office/drawing/2014/main" id="{6AA25479-4AA0-4D4B-9F10-DF1D5B1D59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471"/>
    </mc:Choice>
    <mc:Fallback xmlns="">
      <p:transition spd="slow" advTm="17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type="body" idx="4294967295"/>
          </p:nvPr>
        </p:nvSpPr>
        <p:spPr>
          <a:xfrm>
            <a:off x="0" y="228600"/>
            <a:ext cx="8839200" cy="4191000"/>
          </a:xfrm>
        </p:spPr>
        <p:txBody>
          <a:bodyPr>
            <a:normAutofit fontScale="92500" lnSpcReduction="20000"/>
          </a:bodyPr>
          <a:lstStyle/>
          <a:p>
            <a:pPr eaLnBrk="1" hangingPunct="1">
              <a:lnSpc>
                <a:spcPct val="90000"/>
              </a:lnSpc>
            </a:pPr>
            <a:r>
              <a:rPr lang="en-US" dirty="0">
                <a:solidFill>
                  <a:schemeClr val="accent2"/>
                </a:solidFill>
                <a:latin typeface="Arial" pitchFamily="34" charset="0"/>
              </a:rPr>
              <a:t>Gruebler’s equation for planar mechanisms</a:t>
            </a:r>
          </a:p>
          <a:p>
            <a:pPr algn="ctr">
              <a:buNone/>
            </a:pPr>
            <a:r>
              <a:rPr lang="en-US" b="1" i="1" dirty="0">
                <a:solidFill>
                  <a:srgbClr val="0000FF"/>
                </a:solidFill>
              </a:rPr>
              <a:t>M = </a:t>
            </a:r>
            <a:r>
              <a:rPr lang="en-US" b="1" dirty="0">
                <a:solidFill>
                  <a:srgbClr val="0000FF"/>
                </a:solidFill>
              </a:rPr>
              <a:t>3 </a:t>
            </a:r>
            <a:r>
              <a:rPr lang="en-US" b="1" i="1" dirty="0">
                <a:solidFill>
                  <a:srgbClr val="0000FF"/>
                </a:solidFill>
              </a:rPr>
              <a:t>(I - 1) - </a:t>
            </a:r>
            <a:r>
              <a:rPr lang="en-US" b="1" dirty="0">
                <a:solidFill>
                  <a:srgbClr val="0000FF"/>
                </a:solidFill>
              </a:rPr>
              <a:t>2j</a:t>
            </a:r>
          </a:p>
          <a:p>
            <a:pPr eaLnBrk="1" hangingPunct="1">
              <a:lnSpc>
                <a:spcPct val="150000"/>
              </a:lnSpc>
            </a:pPr>
            <a:r>
              <a:rPr lang="en-US" sz="2800" dirty="0">
                <a:latin typeface="Arial" pitchFamily="34" charset="0"/>
              </a:rPr>
              <a:t>Note that the value of </a:t>
            </a:r>
            <a:r>
              <a:rPr lang="en-US" sz="2800" dirty="0">
                <a:solidFill>
                  <a:srgbClr val="0000FF"/>
                </a:solidFill>
                <a:latin typeface="Arial" pitchFamily="34" charset="0"/>
              </a:rPr>
              <a:t>j</a:t>
            </a:r>
            <a:r>
              <a:rPr lang="en-US" sz="2800" dirty="0">
                <a:latin typeface="Arial" pitchFamily="34" charset="0"/>
              </a:rPr>
              <a:t> must reflect the value of all joints in the mechanism; i.e. </a:t>
            </a:r>
            <a:r>
              <a:rPr lang="en-US" sz="2800" i="1" dirty="0">
                <a:solidFill>
                  <a:srgbClr val="7030A0"/>
                </a:solidFill>
                <a:latin typeface="Arial" pitchFamily="34" charset="0"/>
              </a:rPr>
              <a:t>half joints count as 0.5 b/c they only remove 1 DOF</a:t>
            </a:r>
            <a:r>
              <a:rPr lang="en-US" sz="2800" dirty="0">
                <a:latin typeface="Arial" pitchFamily="34" charset="0"/>
              </a:rPr>
              <a:t>. A </a:t>
            </a:r>
            <a:r>
              <a:rPr lang="en-US" sz="2800" dirty="0">
                <a:solidFill>
                  <a:srgbClr val="0000FF"/>
                </a:solidFill>
                <a:latin typeface="Arial" pitchFamily="34" charset="0"/>
              </a:rPr>
              <a:t>modified form of Gruebler’s equation</a:t>
            </a:r>
            <a:r>
              <a:rPr lang="en-US" sz="2800" dirty="0">
                <a:latin typeface="Arial" pitchFamily="34" charset="0"/>
              </a:rPr>
              <a:t> for clarity is known as </a:t>
            </a:r>
            <a:r>
              <a:rPr lang="en-US" sz="2800" b="1" dirty="0" err="1">
                <a:solidFill>
                  <a:srgbClr val="7030A0"/>
                </a:solidFill>
                <a:latin typeface="Arial" pitchFamily="34" charset="0"/>
              </a:rPr>
              <a:t>Kutzbach’s</a:t>
            </a:r>
            <a:r>
              <a:rPr lang="en-US" sz="2800" b="1" dirty="0">
                <a:solidFill>
                  <a:srgbClr val="7030A0"/>
                </a:solidFill>
                <a:latin typeface="Arial" pitchFamily="34" charset="0"/>
              </a:rPr>
              <a:t> modification</a:t>
            </a:r>
            <a:r>
              <a:rPr lang="en-US" sz="2800" dirty="0">
                <a:latin typeface="Arial" pitchFamily="34" charset="0"/>
              </a:rPr>
              <a:t>, which take into account full and half joints separately;</a:t>
            </a:r>
          </a:p>
          <a:p>
            <a:pPr algn="ctr" eaLnBrk="1" hangingPunct="1">
              <a:lnSpc>
                <a:spcPct val="90000"/>
              </a:lnSpc>
              <a:buFontTx/>
              <a:buNone/>
            </a:pPr>
            <a:endParaRPr lang="en-US" dirty="0">
              <a:solidFill>
                <a:schemeClr val="accent2"/>
              </a:solidFill>
              <a:latin typeface="Arial" pitchFamily="34" charset="0"/>
            </a:endParaRPr>
          </a:p>
          <a:p>
            <a:pPr lvl="1" eaLnBrk="1" hangingPunct="1">
              <a:lnSpc>
                <a:spcPct val="90000"/>
              </a:lnSpc>
            </a:pPr>
            <a:endParaRPr lang="en-US" dirty="0">
              <a:solidFill>
                <a:schemeClr val="accent2"/>
              </a:solidFill>
              <a:latin typeface="Arial" pitchFamily="34" charset="0"/>
            </a:endParaRPr>
          </a:p>
        </p:txBody>
      </p:sp>
      <p:sp>
        <p:nvSpPr>
          <p:cNvPr id="7" name="Rectangle 6"/>
          <p:cNvSpPr/>
          <p:nvPr/>
        </p:nvSpPr>
        <p:spPr>
          <a:xfrm>
            <a:off x="2438400" y="4267200"/>
            <a:ext cx="4591834" cy="590931"/>
          </a:xfrm>
          <a:prstGeom prst="rect">
            <a:avLst/>
          </a:prstGeom>
        </p:spPr>
        <p:txBody>
          <a:bodyPr wrap="none">
            <a:spAutoFit/>
          </a:bodyPr>
          <a:lstStyle/>
          <a:p>
            <a:pPr algn="ctr">
              <a:lnSpc>
                <a:spcPct val="90000"/>
              </a:lnSpc>
            </a:pPr>
            <a:r>
              <a:rPr lang="en-US" sz="3600" b="1" dirty="0">
                <a:solidFill>
                  <a:schemeClr val="accent2"/>
                </a:solidFill>
                <a:latin typeface="Arial" pitchFamily="34" charset="0"/>
              </a:rPr>
              <a:t>M = 3 (L – 1) - 2J</a:t>
            </a:r>
            <a:r>
              <a:rPr lang="en-US" sz="3600" b="1" baseline="-25000" dirty="0">
                <a:solidFill>
                  <a:schemeClr val="accent2"/>
                </a:solidFill>
                <a:latin typeface="Arial" pitchFamily="34" charset="0"/>
              </a:rPr>
              <a:t>1</a:t>
            </a:r>
            <a:r>
              <a:rPr lang="en-US" sz="3600" b="1" dirty="0">
                <a:solidFill>
                  <a:schemeClr val="accent2"/>
                </a:solidFill>
                <a:latin typeface="Arial" pitchFamily="34" charset="0"/>
              </a:rPr>
              <a:t>- J</a:t>
            </a:r>
            <a:r>
              <a:rPr lang="en-US" sz="3600" b="1" baseline="-25000" dirty="0">
                <a:solidFill>
                  <a:schemeClr val="accent2"/>
                </a:solidFill>
                <a:latin typeface="Arial" pitchFamily="34" charset="0"/>
              </a:rPr>
              <a:t>2</a:t>
            </a:r>
          </a:p>
        </p:txBody>
      </p:sp>
      <p:sp>
        <p:nvSpPr>
          <p:cNvPr id="8" name="Rectangle 7"/>
          <p:cNvSpPr/>
          <p:nvPr/>
        </p:nvSpPr>
        <p:spPr>
          <a:xfrm>
            <a:off x="381000" y="4648200"/>
            <a:ext cx="6324600" cy="1951496"/>
          </a:xfrm>
          <a:prstGeom prst="rect">
            <a:avLst/>
          </a:prstGeom>
        </p:spPr>
        <p:txBody>
          <a:bodyPr wrap="square">
            <a:spAutoFit/>
          </a:bodyPr>
          <a:lstStyle/>
          <a:p>
            <a:pPr>
              <a:lnSpc>
                <a:spcPct val="150000"/>
              </a:lnSpc>
            </a:pPr>
            <a:r>
              <a:rPr lang="en-US" sz="2800" dirty="0">
                <a:latin typeface="Arial" pitchFamily="34" charset="0"/>
              </a:rPr>
              <a:t>Where</a:t>
            </a:r>
          </a:p>
          <a:p>
            <a:pPr lvl="1">
              <a:lnSpc>
                <a:spcPct val="150000"/>
              </a:lnSpc>
            </a:pPr>
            <a:r>
              <a:rPr lang="en-US" sz="2800" dirty="0">
                <a:latin typeface="Arial" pitchFamily="34" charset="0"/>
              </a:rPr>
              <a:t>J</a:t>
            </a:r>
            <a:r>
              <a:rPr lang="en-US" sz="2800" baseline="-25000" dirty="0">
                <a:latin typeface="Arial" pitchFamily="34" charset="0"/>
              </a:rPr>
              <a:t>1</a:t>
            </a:r>
            <a:r>
              <a:rPr lang="en-US" sz="2800" dirty="0">
                <a:latin typeface="Arial" pitchFamily="34" charset="0"/>
              </a:rPr>
              <a:t>= Number of 1 DOF (full) joints</a:t>
            </a:r>
          </a:p>
          <a:p>
            <a:pPr lvl="1">
              <a:lnSpc>
                <a:spcPct val="150000"/>
              </a:lnSpc>
            </a:pPr>
            <a:r>
              <a:rPr lang="en-US" sz="2800" dirty="0">
                <a:latin typeface="Arial" pitchFamily="34" charset="0"/>
              </a:rPr>
              <a:t>J</a:t>
            </a:r>
            <a:r>
              <a:rPr lang="en-US" sz="2800" baseline="-25000" dirty="0">
                <a:latin typeface="Arial" pitchFamily="34" charset="0"/>
              </a:rPr>
              <a:t>2</a:t>
            </a:r>
            <a:r>
              <a:rPr lang="en-US" sz="2800" dirty="0">
                <a:latin typeface="Arial" pitchFamily="34" charset="0"/>
              </a:rPr>
              <a:t>= Number of 2 DOF (half) joints</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B4B3C066-3EFD-4EB0-B3E5-CD85361DDD77}"/>
                  </a:ext>
                </a:extLst>
              </p14:cNvPr>
              <p14:cNvContentPartPr/>
              <p14:nvPr>
                <p:extLst>
                  <p:ext uri="{42D2F446-02D8-4167-A562-619A0277C38B}">
                    <p15:isNarration xmlns:p15="http://schemas.microsoft.com/office/powerpoint/2012/main" val="1"/>
                  </p:ext>
                </p:extLst>
              </p14:nvPr>
            </p14:nvContentPartPr>
            <p14:xfrm>
              <a:off x="4036680" y="4835520"/>
              <a:ext cx="493200" cy="34200"/>
            </p14:xfrm>
          </p:contentPart>
        </mc:Choice>
        <mc:Fallback xmlns="">
          <p:pic>
            <p:nvPicPr>
              <p:cNvPr id="2" name="Ink 1">
                <a:extLst>
                  <a:ext uri="{FF2B5EF4-FFF2-40B4-BE49-F238E27FC236}">
                    <a16:creationId xmlns:a16="http://schemas.microsoft.com/office/drawing/2014/main" id="{B4B3C066-3EFD-4EB0-B3E5-CD85361DDD77}"/>
                  </a:ext>
                </a:extLst>
              </p:cNvPr>
              <p:cNvPicPr>
                <a:picLocks noGrp="1" noRot="1" noChangeAspect="1" noMove="1" noResize="1" noEditPoints="1" noAdjustHandles="1" noChangeArrowheads="1" noChangeShapeType="1"/>
              </p:cNvPicPr>
              <p:nvPr/>
            </p:nvPicPr>
            <p:blipFill>
              <a:blip r:embed="rId6"/>
              <a:stretch>
                <a:fillRect/>
              </a:stretch>
            </p:blipFill>
            <p:spPr>
              <a:xfrm>
                <a:off x="4027320" y="4826160"/>
                <a:ext cx="511920" cy="52920"/>
              </a:xfrm>
              <a:prstGeom prst="rect">
                <a:avLst/>
              </a:prstGeom>
            </p:spPr>
          </p:pic>
        </mc:Fallback>
      </mc:AlternateContent>
      <p:pic>
        <p:nvPicPr>
          <p:cNvPr id="3" name="Audio 2">
            <a:hlinkClick r:id="" action="ppaction://media"/>
            <a:extLst>
              <a:ext uri="{FF2B5EF4-FFF2-40B4-BE49-F238E27FC236}">
                <a16:creationId xmlns:a16="http://schemas.microsoft.com/office/drawing/2014/main" id="{DA211F6B-8BCA-4B35-A979-C4667BD449B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508"/>
    </mc:Choice>
    <mc:Fallback xmlns="">
      <p:transition spd="slow" advTm="6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Important Note !!</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a:lnSpc>
                <a:spcPct val="150000"/>
              </a:lnSpc>
              <a:spcBef>
                <a:spcPts val="1200"/>
              </a:spcBef>
              <a:spcAft>
                <a:spcPts val="1200"/>
              </a:spcAft>
              <a:buNone/>
            </a:pPr>
            <a:r>
              <a:rPr lang="en-US" sz="3600" dirty="0"/>
              <a:t>    It should be noted that Gruebler’s/</a:t>
            </a:r>
            <a:r>
              <a:rPr lang="en-US" sz="3600" dirty="0" err="1"/>
              <a:t>Kutzbach’s</a:t>
            </a:r>
            <a:r>
              <a:rPr lang="en-US" sz="3600" dirty="0"/>
              <a:t> equation has </a:t>
            </a:r>
            <a:r>
              <a:rPr lang="en-US" sz="3600" b="1" dirty="0">
                <a:solidFill>
                  <a:srgbClr val="0000FF"/>
                </a:solidFill>
              </a:rPr>
              <a:t>no information in it about link sizes or shapes, only their quantity.</a:t>
            </a:r>
          </a:p>
        </p:txBody>
      </p:sp>
      <p:pic>
        <p:nvPicPr>
          <p:cNvPr id="4" name="Audio 3">
            <a:hlinkClick r:id="" action="ppaction://media"/>
            <a:extLst>
              <a:ext uri="{FF2B5EF4-FFF2-40B4-BE49-F238E27FC236}">
                <a16:creationId xmlns:a16="http://schemas.microsoft.com/office/drawing/2014/main" id="{18F9FD6B-B773-4E84-B4CC-B46A285B43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267"/>
    </mc:Choice>
    <mc:Fallback xmlns="">
      <p:transition spd="slow" advTm="1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Mechanisms and Structures</a:t>
            </a:r>
            <a:br>
              <a:rPr lang="en-US" dirty="0"/>
            </a:br>
            <a:endParaRPr lang="en-US" dirty="0"/>
          </a:p>
        </p:txBody>
      </p:sp>
      <p:sp>
        <p:nvSpPr>
          <p:cNvPr id="3" name="Content Placeholder 2"/>
          <p:cNvSpPr>
            <a:spLocks noGrp="1"/>
          </p:cNvSpPr>
          <p:nvPr>
            <p:ph idx="1"/>
          </p:nvPr>
        </p:nvSpPr>
        <p:spPr>
          <a:xfrm>
            <a:off x="457200" y="990600"/>
            <a:ext cx="8229600" cy="4525963"/>
          </a:xfrm>
        </p:spPr>
        <p:txBody>
          <a:bodyPr/>
          <a:lstStyle/>
          <a:p>
            <a:r>
              <a:rPr lang="en-US" dirty="0"/>
              <a:t>If DoF &gt; 0, it’s a mechanism</a:t>
            </a:r>
          </a:p>
          <a:p>
            <a:r>
              <a:rPr lang="en-US" dirty="0"/>
              <a:t> If DoF = 0, it’s a structure</a:t>
            </a:r>
          </a:p>
          <a:p>
            <a:r>
              <a:rPr lang="en-US" dirty="0"/>
              <a:t> If DoF &lt; 0. it’s a preloaded structure (</a:t>
            </a:r>
            <a:r>
              <a:rPr lang="en-US" dirty="0">
                <a:solidFill>
                  <a:srgbClr val="0000FF"/>
                </a:solidFill>
              </a:rPr>
              <a:t>will have</a:t>
            </a:r>
          </a:p>
          <a:p>
            <a:pPr>
              <a:buNone/>
            </a:pPr>
            <a:r>
              <a:rPr lang="en-US" dirty="0">
                <a:solidFill>
                  <a:srgbClr val="0000FF"/>
                </a:solidFill>
              </a:rPr>
              <a:t>     built in stresses with manufacturing error</a:t>
            </a:r>
            <a:r>
              <a:rPr lang="en-US" dirty="0"/>
              <a:t>)</a:t>
            </a:r>
          </a:p>
        </p:txBody>
      </p:sp>
      <p:pic>
        <p:nvPicPr>
          <p:cNvPr id="19458" name="Picture 2"/>
          <p:cNvPicPr>
            <a:picLocks noChangeAspect="1" noChangeArrowheads="1"/>
          </p:cNvPicPr>
          <p:nvPr/>
        </p:nvPicPr>
        <p:blipFill>
          <a:blip r:embed="rId5"/>
          <a:srcRect/>
          <a:stretch>
            <a:fillRect/>
          </a:stretch>
        </p:blipFill>
        <p:spPr bwMode="auto">
          <a:xfrm>
            <a:off x="457200" y="3733800"/>
            <a:ext cx="8248650" cy="2476500"/>
          </a:xfrm>
          <a:prstGeom prst="rect">
            <a:avLst/>
          </a:prstGeom>
          <a:noFill/>
          <a:ln w="9525">
            <a:noFill/>
            <a:miter lim="800000"/>
            <a:headEnd/>
            <a:tailEnd/>
          </a:ln>
          <a:effectLst/>
        </p:spPr>
      </p:pic>
      <p:graphicFrame>
        <p:nvGraphicFramePr>
          <p:cNvPr id="19459" name="Object 5"/>
          <p:cNvGraphicFramePr>
            <a:graphicFrameLocks noChangeAspect="1"/>
          </p:cNvGraphicFramePr>
          <p:nvPr/>
        </p:nvGraphicFramePr>
        <p:xfrm>
          <a:off x="4648200" y="3352800"/>
          <a:ext cx="3097212" cy="623887"/>
        </p:xfrm>
        <a:graphic>
          <a:graphicData uri="http://schemas.openxmlformats.org/presentationml/2006/ole">
            <mc:AlternateContent xmlns:mc="http://schemas.openxmlformats.org/markup-compatibility/2006">
              <mc:Choice xmlns:v="urn:schemas-microsoft-com:vml" Requires="v">
                <p:oleObj spid="_x0000_s19464" name="Equation" r:id="rId6" imgW="1320480" imgH="266400" progId="">
                  <p:embed/>
                </p:oleObj>
              </mc:Choice>
              <mc:Fallback>
                <p:oleObj name="Equation" r:id="rId6" imgW="1320480" imgH="266400"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3352800"/>
                        <a:ext cx="3097212" cy="623887"/>
                      </a:xfrm>
                      <a:prstGeom prst="rect">
                        <a:avLst/>
                      </a:prstGeom>
                      <a:solidFill>
                        <a:srgbClr val="FFFFCC"/>
                      </a:solidFill>
                      <a:ln w="9525">
                        <a:solidFill>
                          <a:srgbClr val="FF0000"/>
                        </a:solidFill>
                        <a:miter lim="800000"/>
                        <a:headEnd/>
                        <a:tailEnd/>
                      </a:ln>
                    </p:spPr>
                  </p:pic>
                </p:oleObj>
              </mc:Fallback>
            </mc:AlternateContent>
          </a:graphicData>
        </a:graphic>
      </p:graphicFrame>
      <p:sp>
        <p:nvSpPr>
          <p:cNvPr id="6" name="Rectangle 5"/>
          <p:cNvSpPr/>
          <p:nvPr/>
        </p:nvSpPr>
        <p:spPr>
          <a:xfrm>
            <a:off x="3352800" y="6248400"/>
            <a:ext cx="2047035" cy="369332"/>
          </a:xfrm>
          <a:prstGeom prst="rect">
            <a:avLst/>
          </a:prstGeom>
        </p:spPr>
        <p:txBody>
          <a:bodyPr wrap="none">
            <a:spAutoFit/>
          </a:bodyPr>
          <a:lstStyle/>
          <a:p>
            <a:r>
              <a:rPr lang="en-US" b="1" dirty="0"/>
              <a:t>Delta Triplet (Truss)</a:t>
            </a:r>
          </a:p>
        </p:txBody>
      </p:sp>
      <p:pic>
        <p:nvPicPr>
          <p:cNvPr id="4" name="Audio 3">
            <a:hlinkClick r:id="" action="ppaction://media"/>
            <a:extLst>
              <a:ext uri="{FF2B5EF4-FFF2-40B4-BE49-F238E27FC236}">
                <a16:creationId xmlns:a16="http://schemas.microsoft.com/office/drawing/2014/main" id="{E8E42EB8-F781-4F2A-9C35-B5A3AB5F27D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497"/>
    </mc:Choice>
    <mc:Fallback xmlns="">
      <p:transition spd="slow" advTm="45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a:solidFill>
                  <a:srgbClr val="FF0000"/>
                </a:solidFill>
                <a:latin typeface="Arial" pitchFamily="34" charset="0"/>
              </a:rPr>
              <a:t>Preloaded Structure</a:t>
            </a:r>
            <a:endParaRPr lang="en-US" dirty="0">
              <a:solidFill>
                <a:srgbClr val="FF0000"/>
              </a:solidFill>
            </a:endParaRPr>
          </a:p>
        </p:txBody>
      </p:sp>
      <p:sp>
        <p:nvSpPr>
          <p:cNvPr id="3" name="Content Placeholder 2"/>
          <p:cNvSpPr>
            <a:spLocks noGrp="1"/>
          </p:cNvSpPr>
          <p:nvPr>
            <p:ph idx="1"/>
          </p:nvPr>
        </p:nvSpPr>
        <p:spPr>
          <a:xfrm>
            <a:off x="304800" y="762000"/>
            <a:ext cx="8229600" cy="4525963"/>
          </a:xfrm>
        </p:spPr>
        <p:txBody>
          <a:bodyPr/>
          <a:lstStyle/>
          <a:p>
            <a:pPr>
              <a:lnSpc>
                <a:spcPct val="150000"/>
              </a:lnSpc>
            </a:pPr>
            <a:r>
              <a:rPr lang="en-US" dirty="0">
                <a:solidFill>
                  <a:srgbClr val="0000FF"/>
                </a:solidFill>
                <a:latin typeface="Arial" pitchFamily="34" charset="0"/>
              </a:rPr>
              <a:t>Preloaded Structure </a:t>
            </a:r>
            <a:r>
              <a:rPr lang="en-US" dirty="0">
                <a:latin typeface="Arial" pitchFamily="34" charset="0"/>
              </a:rPr>
              <a:t>– DOF&lt;0, may require force to assemble</a:t>
            </a:r>
          </a:p>
          <a:p>
            <a:endParaRPr lang="en-US" dirty="0"/>
          </a:p>
        </p:txBody>
      </p:sp>
      <p:grpSp>
        <p:nvGrpSpPr>
          <p:cNvPr id="18" name="Group 17"/>
          <p:cNvGrpSpPr/>
          <p:nvPr/>
        </p:nvGrpSpPr>
        <p:grpSpPr>
          <a:xfrm>
            <a:off x="762000" y="2362200"/>
            <a:ext cx="7239000" cy="2743200"/>
            <a:chOff x="762000" y="2819400"/>
            <a:chExt cx="7239000" cy="2743200"/>
          </a:xfrm>
        </p:grpSpPr>
        <p:grpSp>
          <p:nvGrpSpPr>
            <p:cNvPr id="4" name="Group 4"/>
            <p:cNvGrpSpPr>
              <a:grpSpLocks/>
            </p:cNvGrpSpPr>
            <p:nvPr/>
          </p:nvGrpSpPr>
          <p:grpSpPr bwMode="auto">
            <a:xfrm>
              <a:off x="762000" y="2819400"/>
              <a:ext cx="2667000" cy="2514600"/>
              <a:chOff x="3264" y="2256"/>
              <a:chExt cx="1680" cy="1584"/>
            </a:xfrm>
          </p:grpSpPr>
          <p:sp>
            <p:nvSpPr>
              <p:cNvPr id="5" name="AutoShape 5"/>
              <p:cNvSpPr>
                <a:spLocks noChangeArrowheads="1"/>
              </p:cNvSpPr>
              <p:nvPr/>
            </p:nvSpPr>
            <p:spPr bwMode="auto">
              <a:xfrm>
                <a:off x="3264" y="2256"/>
                <a:ext cx="1680" cy="158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09 h 21600"/>
                </a:gdLst>
                <a:ahLst/>
                <a:cxnLst>
                  <a:cxn ang="T8">
                    <a:pos x="T0" y="T1"/>
                  </a:cxn>
                  <a:cxn ang="T9">
                    <a:pos x="T2" y="T3"/>
                  </a:cxn>
                  <a:cxn ang="T10">
                    <a:pos x="T4" y="T5"/>
                  </a:cxn>
                  <a:cxn ang="T11">
                    <a:pos x="T6" y="T7"/>
                  </a:cxn>
                </a:cxnLst>
                <a:rect l="T12" t="T13" r="T14" b="T15"/>
                <a:pathLst>
                  <a:path w="21600" h="21600">
                    <a:moveTo>
                      <a:pt x="2441" y="10944"/>
                    </a:moveTo>
                    <a:cubicBezTo>
                      <a:pt x="2440" y="10896"/>
                      <a:pt x="2440" y="10848"/>
                      <a:pt x="2440" y="10800"/>
                    </a:cubicBezTo>
                    <a:cubicBezTo>
                      <a:pt x="2440" y="6182"/>
                      <a:pt x="6182" y="2440"/>
                      <a:pt x="10800" y="2440"/>
                    </a:cubicBezTo>
                    <a:cubicBezTo>
                      <a:pt x="15417" y="2440"/>
                      <a:pt x="19160" y="6182"/>
                      <a:pt x="19160" y="10800"/>
                    </a:cubicBezTo>
                    <a:cubicBezTo>
                      <a:pt x="19160" y="10848"/>
                      <a:pt x="19159" y="10896"/>
                      <a:pt x="19158" y="10944"/>
                    </a:cubicBezTo>
                    <a:lnTo>
                      <a:pt x="21598" y="10987"/>
                    </a:lnTo>
                    <a:cubicBezTo>
                      <a:pt x="21599" y="10924"/>
                      <a:pt x="21600" y="10862"/>
                      <a:pt x="21600" y="10800"/>
                    </a:cubicBezTo>
                    <a:cubicBezTo>
                      <a:pt x="21600" y="4835"/>
                      <a:pt x="16764" y="0"/>
                      <a:pt x="10800" y="0"/>
                    </a:cubicBezTo>
                    <a:cubicBezTo>
                      <a:pt x="4835" y="0"/>
                      <a:pt x="0" y="4835"/>
                      <a:pt x="0" y="10800"/>
                    </a:cubicBezTo>
                    <a:cubicBezTo>
                      <a:pt x="-1" y="10862"/>
                      <a:pt x="0" y="10924"/>
                      <a:pt x="1" y="10987"/>
                    </a:cubicBezTo>
                    <a:close/>
                  </a:path>
                </a:pathLst>
              </a:custGeom>
              <a:noFill/>
              <a:ln w="9525">
                <a:solidFill>
                  <a:schemeClr val="tx1"/>
                </a:solidFill>
                <a:miter lim="800000"/>
                <a:headEnd/>
                <a:tailEnd/>
              </a:ln>
            </p:spPr>
            <p:txBody>
              <a:bodyPr wrap="none" anchor="ctr"/>
              <a:lstStyle/>
              <a:p>
                <a:endParaRPr lang="en-US"/>
              </a:p>
            </p:txBody>
          </p:sp>
          <p:sp>
            <p:nvSpPr>
              <p:cNvPr id="6" name="AutoShape 6"/>
              <p:cNvSpPr>
                <a:spLocks noChangeArrowheads="1"/>
              </p:cNvSpPr>
              <p:nvPr/>
            </p:nvSpPr>
            <p:spPr bwMode="auto">
              <a:xfrm>
                <a:off x="3504" y="3264"/>
                <a:ext cx="1200" cy="144"/>
              </a:xfrm>
              <a:prstGeom prst="roundRect">
                <a:avLst>
                  <a:gd name="adj" fmla="val 16667"/>
                </a:avLst>
              </a:prstGeom>
              <a:noFill/>
              <a:ln w="9525">
                <a:solidFill>
                  <a:schemeClr val="tx1"/>
                </a:solidFill>
                <a:round/>
                <a:headEnd/>
                <a:tailEnd/>
              </a:ln>
            </p:spPr>
            <p:txBody>
              <a:bodyPr wrap="none" anchor="ctr"/>
              <a:lstStyle/>
              <a:p>
                <a:endParaRPr lang="en-US"/>
              </a:p>
            </p:txBody>
          </p:sp>
          <p:sp>
            <p:nvSpPr>
              <p:cNvPr id="7" name="Oval 7"/>
              <p:cNvSpPr>
                <a:spLocks noChangeArrowheads="1"/>
              </p:cNvSpPr>
              <p:nvPr/>
            </p:nvSpPr>
            <p:spPr bwMode="auto">
              <a:xfrm>
                <a:off x="4608" y="3312"/>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8" name="Oval 8"/>
              <p:cNvSpPr>
                <a:spLocks noChangeArrowheads="1"/>
              </p:cNvSpPr>
              <p:nvPr/>
            </p:nvSpPr>
            <p:spPr bwMode="auto">
              <a:xfrm>
                <a:off x="3552" y="3312"/>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9" name="Oval 9"/>
              <p:cNvSpPr>
                <a:spLocks noChangeArrowheads="1"/>
              </p:cNvSpPr>
              <p:nvPr/>
            </p:nvSpPr>
            <p:spPr bwMode="auto">
              <a:xfrm>
                <a:off x="3360" y="2976"/>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10" name="Oval 10"/>
              <p:cNvSpPr>
                <a:spLocks noChangeArrowheads="1"/>
              </p:cNvSpPr>
              <p:nvPr/>
            </p:nvSpPr>
            <p:spPr bwMode="auto">
              <a:xfrm>
                <a:off x="4800" y="2976"/>
                <a:ext cx="48" cy="48"/>
              </a:xfrm>
              <a:prstGeom prst="ellipse">
                <a:avLst/>
              </a:prstGeom>
              <a:solidFill>
                <a:schemeClr val="tx1"/>
              </a:solidFill>
              <a:ln w="9525">
                <a:solidFill>
                  <a:schemeClr val="tx1"/>
                </a:solidFill>
                <a:round/>
                <a:headEnd/>
                <a:tailEnd/>
              </a:ln>
            </p:spPr>
            <p:txBody>
              <a:bodyPr wrap="none" anchor="ctr"/>
              <a:lstStyle/>
              <a:p>
                <a:endParaRPr lang="en-US"/>
              </a:p>
            </p:txBody>
          </p:sp>
        </p:grpSp>
        <p:grpSp>
          <p:nvGrpSpPr>
            <p:cNvPr id="11" name="Group 20"/>
            <p:cNvGrpSpPr>
              <a:grpSpLocks/>
            </p:cNvGrpSpPr>
            <p:nvPr/>
          </p:nvGrpSpPr>
          <p:grpSpPr bwMode="auto">
            <a:xfrm>
              <a:off x="5334000" y="3048000"/>
              <a:ext cx="2667000" cy="2514600"/>
              <a:chOff x="3264" y="2976"/>
              <a:chExt cx="1680" cy="1584"/>
            </a:xfrm>
          </p:grpSpPr>
          <p:sp>
            <p:nvSpPr>
              <p:cNvPr id="12" name="AutoShape 13"/>
              <p:cNvSpPr>
                <a:spLocks noChangeArrowheads="1"/>
              </p:cNvSpPr>
              <p:nvPr/>
            </p:nvSpPr>
            <p:spPr bwMode="auto">
              <a:xfrm>
                <a:off x="3264" y="3648"/>
                <a:ext cx="1680" cy="144"/>
              </a:xfrm>
              <a:prstGeom prst="roundRect">
                <a:avLst>
                  <a:gd name="adj" fmla="val 50000"/>
                </a:avLst>
              </a:prstGeom>
              <a:noFill/>
              <a:ln w="9525">
                <a:solidFill>
                  <a:schemeClr val="tx1"/>
                </a:solidFill>
                <a:round/>
                <a:headEnd/>
                <a:tailEnd/>
              </a:ln>
            </p:spPr>
            <p:txBody>
              <a:bodyPr wrap="none" anchor="ctr"/>
              <a:lstStyle/>
              <a:p>
                <a:endParaRPr lang="en-US"/>
              </a:p>
            </p:txBody>
          </p:sp>
          <p:sp>
            <p:nvSpPr>
              <p:cNvPr id="13" name="AutoShape 12"/>
              <p:cNvSpPr>
                <a:spLocks noChangeArrowheads="1"/>
              </p:cNvSpPr>
              <p:nvPr/>
            </p:nvSpPr>
            <p:spPr bwMode="auto">
              <a:xfrm>
                <a:off x="3264" y="2976"/>
                <a:ext cx="1680" cy="158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09 h 21600"/>
                </a:gdLst>
                <a:ahLst/>
                <a:cxnLst>
                  <a:cxn ang="T8">
                    <a:pos x="T0" y="T1"/>
                  </a:cxn>
                  <a:cxn ang="T9">
                    <a:pos x="T2" y="T3"/>
                  </a:cxn>
                  <a:cxn ang="T10">
                    <a:pos x="T4" y="T5"/>
                  </a:cxn>
                  <a:cxn ang="T11">
                    <a:pos x="T6" y="T7"/>
                  </a:cxn>
                </a:cxnLst>
                <a:rect l="T12" t="T13" r="T14" b="T15"/>
                <a:pathLst>
                  <a:path w="21600" h="21600">
                    <a:moveTo>
                      <a:pt x="2441" y="10944"/>
                    </a:moveTo>
                    <a:cubicBezTo>
                      <a:pt x="2440" y="10896"/>
                      <a:pt x="2440" y="10848"/>
                      <a:pt x="2440" y="10800"/>
                    </a:cubicBezTo>
                    <a:cubicBezTo>
                      <a:pt x="2440" y="6182"/>
                      <a:pt x="6182" y="2440"/>
                      <a:pt x="10800" y="2440"/>
                    </a:cubicBezTo>
                    <a:cubicBezTo>
                      <a:pt x="15417" y="2440"/>
                      <a:pt x="19160" y="6182"/>
                      <a:pt x="19160" y="10800"/>
                    </a:cubicBezTo>
                    <a:cubicBezTo>
                      <a:pt x="19160" y="10848"/>
                      <a:pt x="19159" y="10896"/>
                      <a:pt x="19158" y="10944"/>
                    </a:cubicBezTo>
                    <a:lnTo>
                      <a:pt x="21598" y="10987"/>
                    </a:lnTo>
                    <a:cubicBezTo>
                      <a:pt x="21599" y="10924"/>
                      <a:pt x="21600" y="10862"/>
                      <a:pt x="21600" y="10800"/>
                    </a:cubicBezTo>
                    <a:cubicBezTo>
                      <a:pt x="21600" y="4835"/>
                      <a:pt x="16764" y="0"/>
                      <a:pt x="10800" y="0"/>
                    </a:cubicBezTo>
                    <a:cubicBezTo>
                      <a:pt x="4835" y="0"/>
                      <a:pt x="0" y="4835"/>
                      <a:pt x="0" y="10800"/>
                    </a:cubicBezTo>
                    <a:cubicBezTo>
                      <a:pt x="-1" y="10862"/>
                      <a:pt x="0" y="10924"/>
                      <a:pt x="1" y="10987"/>
                    </a:cubicBezTo>
                    <a:close/>
                  </a:path>
                </a:pathLst>
              </a:custGeom>
              <a:solidFill>
                <a:schemeClr val="bg1"/>
              </a:solidFill>
              <a:ln w="9525">
                <a:solidFill>
                  <a:schemeClr val="tx1"/>
                </a:solidFill>
                <a:miter lim="800000"/>
                <a:headEnd/>
                <a:tailEnd/>
              </a:ln>
            </p:spPr>
            <p:txBody>
              <a:bodyPr wrap="none" anchor="ctr"/>
              <a:lstStyle/>
              <a:p>
                <a:endParaRPr lang="en-US"/>
              </a:p>
            </p:txBody>
          </p:sp>
          <p:sp>
            <p:nvSpPr>
              <p:cNvPr id="14" name="Oval 16"/>
              <p:cNvSpPr>
                <a:spLocks noChangeArrowheads="1"/>
              </p:cNvSpPr>
              <p:nvPr/>
            </p:nvSpPr>
            <p:spPr bwMode="auto">
              <a:xfrm>
                <a:off x="3360" y="3696"/>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15" name="Oval 17"/>
              <p:cNvSpPr>
                <a:spLocks noChangeArrowheads="1"/>
              </p:cNvSpPr>
              <p:nvPr/>
            </p:nvSpPr>
            <p:spPr bwMode="auto">
              <a:xfrm>
                <a:off x="4800" y="3696"/>
                <a:ext cx="48" cy="48"/>
              </a:xfrm>
              <a:prstGeom prst="ellipse">
                <a:avLst/>
              </a:prstGeom>
              <a:solidFill>
                <a:schemeClr val="tx1"/>
              </a:solidFill>
              <a:ln w="9525">
                <a:solidFill>
                  <a:schemeClr val="tx1"/>
                </a:solidFill>
                <a:round/>
                <a:headEnd/>
                <a:tailEnd/>
              </a:ln>
            </p:spPr>
            <p:txBody>
              <a:bodyPr wrap="none" anchor="ctr"/>
              <a:lstStyle/>
              <a:p>
                <a:endParaRPr lang="en-US"/>
              </a:p>
            </p:txBody>
          </p:sp>
        </p:grpSp>
      </p:grpSp>
      <p:sp>
        <p:nvSpPr>
          <p:cNvPr id="17" name="Text Box 1031"/>
          <p:cNvSpPr txBox="1">
            <a:spLocks noChangeArrowheads="1"/>
          </p:cNvSpPr>
          <p:nvPr/>
        </p:nvSpPr>
        <p:spPr bwMode="auto">
          <a:xfrm>
            <a:off x="228600" y="4401045"/>
            <a:ext cx="8382000" cy="3262432"/>
          </a:xfrm>
          <a:prstGeom prst="rect">
            <a:avLst/>
          </a:prstGeom>
          <a:noFill/>
          <a:ln w="9525">
            <a:noFill/>
            <a:miter lim="800000"/>
            <a:headEnd/>
            <a:tailEnd/>
          </a:ln>
        </p:spPr>
        <p:txBody>
          <a:bodyPr wrap="square">
            <a:spAutoFit/>
          </a:bodyPr>
          <a:lstStyle/>
          <a:p>
            <a:pPr marL="396875" indent="-336550">
              <a:lnSpc>
                <a:spcPct val="150000"/>
              </a:lnSpc>
              <a:spcBef>
                <a:spcPts val="1200"/>
              </a:spcBef>
              <a:spcAft>
                <a:spcPts val="1200"/>
              </a:spcAft>
              <a:buFont typeface="Wingdings" pitchFamily="2" charset="2"/>
              <a:buChar char="§"/>
            </a:pPr>
            <a:r>
              <a:rPr lang="en-US" sz="2400" dirty="0"/>
              <a:t>In order to </a:t>
            </a:r>
            <a:r>
              <a:rPr lang="en-US" sz="2400" i="1" dirty="0">
                <a:solidFill>
                  <a:srgbClr val="0000FF"/>
                </a:solidFill>
              </a:rPr>
              <a:t>insert the two pins without straining the links</a:t>
            </a:r>
            <a:r>
              <a:rPr lang="en-US" sz="2400" dirty="0"/>
              <a:t>, the center distances of the holes in both links must be exactly the same, which is practically impossible, therefore require force to assemble causing stress in links</a:t>
            </a:r>
          </a:p>
          <a:p>
            <a:pPr marL="396875" indent="-336550">
              <a:lnSpc>
                <a:spcPct val="150000"/>
              </a:lnSpc>
              <a:spcBef>
                <a:spcPts val="1200"/>
              </a:spcBef>
              <a:spcAft>
                <a:spcPts val="1200"/>
              </a:spcAft>
            </a:pPr>
            <a:endParaRPr lang="en-US" sz="2800" dirty="0"/>
          </a:p>
        </p:txBody>
      </p:sp>
      <p:pic>
        <p:nvPicPr>
          <p:cNvPr id="16" name="Audio 15">
            <a:hlinkClick r:id="" action="ppaction://media"/>
            <a:extLst>
              <a:ext uri="{FF2B5EF4-FFF2-40B4-BE49-F238E27FC236}">
                <a16:creationId xmlns:a16="http://schemas.microsoft.com/office/drawing/2014/main" id="{3CF09EA8-CB7D-408A-B4E4-7C87F0EB095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04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931"/>
    </mc:Choice>
    <mc:Fallback xmlns="">
      <p:transition spd="slow" advTm="35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6"/>
                </p:tgtEl>
              </p:cMediaNode>
            </p:audio>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FF0000"/>
                </a:solidFill>
              </a:rPr>
              <a:t>Calculate mobility of various configurations of connected links</a:t>
            </a:r>
          </a:p>
        </p:txBody>
      </p:sp>
      <p:pic>
        <p:nvPicPr>
          <p:cNvPr id="104450" name="Picture 2"/>
          <p:cNvPicPr>
            <a:picLocks noChangeAspect="1" noChangeArrowheads="1"/>
          </p:cNvPicPr>
          <p:nvPr/>
        </p:nvPicPr>
        <p:blipFill>
          <a:blip r:embed="rId5"/>
          <a:srcRect/>
          <a:stretch>
            <a:fillRect/>
          </a:stretch>
        </p:blipFill>
        <p:spPr bwMode="auto">
          <a:xfrm>
            <a:off x="5257800" y="1219200"/>
            <a:ext cx="3505200" cy="1882615"/>
          </a:xfrm>
          <a:prstGeom prst="rect">
            <a:avLst/>
          </a:prstGeom>
          <a:noFill/>
          <a:ln w="9525">
            <a:noFill/>
            <a:miter lim="800000"/>
            <a:headEnd/>
            <a:tailEnd/>
          </a:ln>
          <a:effectLst/>
        </p:spPr>
      </p:pic>
      <p:sp>
        <p:nvSpPr>
          <p:cNvPr id="7" name="Rectangle 6"/>
          <p:cNvSpPr/>
          <p:nvPr/>
        </p:nvSpPr>
        <p:spPr>
          <a:xfrm>
            <a:off x="381000" y="1447800"/>
            <a:ext cx="5029200" cy="523220"/>
          </a:xfrm>
          <a:prstGeom prst="rect">
            <a:avLst/>
          </a:prstGeom>
        </p:spPr>
        <p:txBody>
          <a:bodyPr wrap="square">
            <a:spAutoFit/>
          </a:bodyPr>
          <a:lstStyle/>
          <a:p>
            <a:r>
              <a:rPr lang="en-US" sz="2800" dirty="0" err="1">
                <a:solidFill>
                  <a:srgbClr val="0000FF"/>
                </a:solidFill>
              </a:rPr>
              <a:t>Kutzbach’s</a:t>
            </a:r>
            <a:r>
              <a:rPr lang="en-US" sz="2800" dirty="0">
                <a:solidFill>
                  <a:srgbClr val="0000FF"/>
                </a:solidFill>
              </a:rPr>
              <a:t> criterion </a:t>
            </a:r>
            <a:r>
              <a:rPr lang="en-US" sz="2800" dirty="0"/>
              <a:t>of mobility</a:t>
            </a:r>
          </a:p>
        </p:txBody>
      </p:sp>
      <p:sp>
        <p:nvSpPr>
          <p:cNvPr id="8" name="Rectangle 7"/>
          <p:cNvSpPr/>
          <p:nvPr/>
        </p:nvSpPr>
        <p:spPr>
          <a:xfrm>
            <a:off x="381000" y="2057400"/>
            <a:ext cx="3651897" cy="480131"/>
          </a:xfrm>
          <a:prstGeom prst="rect">
            <a:avLst/>
          </a:prstGeom>
        </p:spPr>
        <p:txBody>
          <a:bodyPr wrap="none">
            <a:spAutoFit/>
          </a:bodyPr>
          <a:lstStyle/>
          <a:p>
            <a:pPr algn="ctr">
              <a:lnSpc>
                <a:spcPct val="90000"/>
              </a:lnSpc>
            </a:pPr>
            <a:r>
              <a:rPr lang="en-US" sz="2800" b="1" dirty="0">
                <a:solidFill>
                  <a:schemeClr val="accent2"/>
                </a:solidFill>
                <a:latin typeface="Arial" pitchFamily="34" charset="0"/>
              </a:rPr>
              <a:t>M = 3 (L – 1) - 2J</a:t>
            </a:r>
            <a:r>
              <a:rPr lang="en-US" sz="2800" b="1" baseline="-25000" dirty="0">
                <a:solidFill>
                  <a:schemeClr val="accent2"/>
                </a:solidFill>
                <a:latin typeface="Arial" pitchFamily="34" charset="0"/>
              </a:rPr>
              <a:t>1</a:t>
            </a:r>
            <a:r>
              <a:rPr lang="en-US" sz="2800" b="1" dirty="0">
                <a:solidFill>
                  <a:schemeClr val="accent2"/>
                </a:solidFill>
                <a:latin typeface="Arial" pitchFamily="34" charset="0"/>
              </a:rPr>
              <a:t>- J</a:t>
            </a:r>
            <a:r>
              <a:rPr lang="en-US" sz="2800" b="1" baseline="-25000" dirty="0">
                <a:solidFill>
                  <a:schemeClr val="accent2"/>
                </a:solidFill>
                <a:latin typeface="Arial" pitchFamily="34" charset="0"/>
              </a:rPr>
              <a:t>2</a:t>
            </a:r>
          </a:p>
        </p:txBody>
      </p:sp>
      <p:sp>
        <p:nvSpPr>
          <p:cNvPr id="10" name="Text Box 1031"/>
          <p:cNvSpPr txBox="1">
            <a:spLocks noChangeArrowheads="1"/>
          </p:cNvSpPr>
          <p:nvPr/>
        </p:nvSpPr>
        <p:spPr bwMode="auto">
          <a:xfrm>
            <a:off x="0" y="3048000"/>
            <a:ext cx="8382000" cy="954107"/>
          </a:xfrm>
          <a:prstGeom prst="rect">
            <a:avLst/>
          </a:prstGeom>
          <a:noFill/>
          <a:ln w="9525">
            <a:noFill/>
            <a:miter lim="800000"/>
            <a:headEnd/>
            <a:tailEnd/>
          </a:ln>
        </p:spPr>
        <p:txBody>
          <a:bodyPr wrap="square">
            <a:spAutoFit/>
          </a:bodyPr>
          <a:lstStyle/>
          <a:p>
            <a:pPr marL="396875" indent="-336550">
              <a:spcBef>
                <a:spcPts val="1200"/>
              </a:spcBef>
              <a:spcAft>
                <a:spcPts val="1200"/>
              </a:spcAft>
            </a:pPr>
            <a:r>
              <a:rPr lang="en-US" sz="2800" dirty="0"/>
              <a:t>    L = 3, J</a:t>
            </a:r>
            <a:r>
              <a:rPr lang="en-US" sz="2800" baseline="-25000" dirty="0"/>
              <a:t>1</a:t>
            </a:r>
            <a:r>
              <a:rPr lang="en-US" sz="2800" dirty="0"/>
              <a:t>= 3, j</a:t>
            </a:r>
            <a:r>
              <a:rPr lang="en-US" sz="2800" baseline="-25000" dirty="0"/>
              <a:t>2</a:t>
            </a:r>
            <a:r>
              <a:rPr lang="en-US" sz="2800" dirty="0"/>
              <a:t>=0 </a:t>
            </a:r>
            <a:r>
              <a:rPr lang="en-US" sz="2800" dirty="0">
                <a:sym typeface="Wingdings" pitchFamily="2" charset="2"/>
              </a:rPr>
              <a:t> </a:t>
            </a:r>
            <a:r>
              <a:rPr lang="en-US" sz="2800" b="1" dirty="0">
                <a:solidFill>
                  <a:srgbClr val="0000FF"/>
                </a:solidFill>
                <a:sym typeface="Wingdings" pitchFamily="2" charset="2"/>
              </a:rPr>
              <a:t>M= 0</a:t>
            </a:r>
            <a:r>
              <a:rPr lang="en-US" sz="2800" dirty="0">
                <a:sym typeface="Wingdings" pitchFamily="2" charset="2"/>
              </a:rPr>
              <a:t>; implying that this system of links is not a mechanism, but a structure.</a:t>
            </a:r>
            <a:endParaRPr lang="en-US" sz="2800" dirty="0"/>
          </a:p>
        </p:txBody>
      </p:sp>
      <p:pic>
        <p:nvPicPr>
          <p:cNvPr id="104451" name="Picture 3"/>
          <p:cNvPicPr>
            <a:picLocks noChangeAspect="1" noChangeArrowheads="1"/>
          </p:cNvPicPr>
          <p:nvPr/>
        </p:nvPicPr>
        <p:blipFill>
          <a:blip r:embed="rId6"/>
          <a:srcRect/>
          <a:stretch>
            <a:fillRect/>
          </a:stretch>
        </p:blipFill>
        <p:spPr bwMode="auto">
          <a:xfrm>
            <a:off x="5105400" y="4191000"/>
            <a:ext cx="3985540" cy="2286000"/>
          </a:xfrm>
          <a:prstGeom prst="rect">
            <a:avLst/>
          </a:prstGeom>
          <a:noFill/>
          <a:ln w="9525">
            <a:noFill/>
            <a:miter lim="800000"/>
            <a:headEnd/>
            <a:tailEnd/>
          </a:ln>
          <a:effectLst/>
        </p:spPr>
      </p:pic>
      <p:sp>
        <p:nvSpPr>
          <p:cNvPr id="12" name="Text Box 1031"/>
          <p:cNvSpPr txBox="1">
            <a:spLocks noChangeArrowheads="1"/>
          </p:cNvSpPr>
          <p:nvPr/>
        </p:nvSpPr>
        <p:spPr bwMode="auto">
          <a:xfrm>
            <a:off x="228600" y="4267200"/>
            <a:ext cx="4648200" cy="2369880"/>
          </a:xfrm>
          <a:prstGeom prst="rect">
            <a:avLst/>
          </a:prstGeom>
          <a:noFill/>
          <a:ln w="9525">
            <a:noFill/>
            <a:miter lim="800000"/>
            <a:headEnd/>
            <a:tailEnd/>
          </a:ln>
        </p:spPr>
        <p:txBody>
          <a:bodyPr wrap="square">
            <a:spAutoFit/>
          </a:bodyPr>
          <a:lstStyle/>
          <a:p>
            <a:pPr marL="396875" indent="-336550">
              <a:spcBef>
                <a:spcPts val="1200"/>
              </a:spcBef>
              <a:spcAft>
                <a:spcPts val="1200"/>
              </a:spcAft>
            </a:pPr>
            <a:r>
              <a:rPr lang="en-US" sz="2800" dirty="0"/>
              <a:t>    L = 4, J</a:t>
            </a:r>
            <a:r>
              <a:rPr lang="en-US" sz="2800" baseline="-25000" dirty="0"/>
              <a:t>1</a:t>
            </a:r>
            <a:r>
              <a:rPr lang="en-US" sz="2800" dirty="0"/>
              <a:t>= 4, j</a:t>
            </a:r>
            <a:r>
              <a:rPr lang="en-US" sz="2800" baseline="-25000" dirty="0"/>
              <a:t>2</a:t>
            </a:r>
            <a:r>
              <a:rPr lang="en-US" sz="2800" dirty="0"/>
              <a:t>=0 </a:t>
            </a:r>
            <a:r>
              <a:rPr lang="en-US" sz="2800" dirty="0">
                <a:sym typeface="Wingdings" pitchFamily="2" charset="2"/>
              </a:rPr>
              <a:t> </a:t>
            </a:r>
            <a:r>
              <a:rPr lang="en-US" sz="2800" b="1" dirty="0">
                <a:solidFill>
                  <a:srgbClr val="0000FF"/>
                </a:solidFill>
                <a:sym typeface="Wingdings" pitchFamily="2" charset="2"/>
              </a:rPr>
              <a:t>M= 1</a:t>
            </a:r>
            <a:r>
              <a:rPr lang="en-US" sz="2800" dirty="0">
                <a:sym typeface="Wingdings" pitchFamily="2" charset="2"/>
              </a:rPr>
              <a:t>; </a:t>
            </a:r>
            <a:r>
              <a:rPr lang="en-US" sz="2400" dirty="0">
                <a:sym typeface="Wingdings" pitchFamily="2" charset="2"/>
              </a:rPr>
              <a:t>implying system of interconnected links in has </a:t>
            </a:r>
            <a:r>
              <a:rPr lang="en-US" sz="2400" dirty="0">
                <a:solidFill>
                  <a:srgbClr val="0000FF"/>
                </a:solidFill>
                <a:sym typeface="Wingdings" pitchFamily="2" charset="2"/>
              </a:rPr>
              <a:t>mobility</a:t>
            </a:r>
            <a:r>
              <a:rPr lang="en-US" sz="2400" b="1" dirty="0">
                <a:solidFill>
                  <a:srgbClr val="FF0000"/>
                </a:solidFill>
                <a:sym typeface="Wingdings" pitchFamily="2" charset="2"/>
              </a:rPr>
              <a:t> 1</a:t>
            </a:r>
            <a:r>
              <a:rPr lang="en-US" sz="2400" dirty="0">
                <a:sym typeface="Wingdings" pitchFamily="2" charset="2"/>
              </a:rPr>
              <a:t>, which means that any link can be used as input link (driver) in this mechanism.</a:t>
            </a:r>
            <a:endParaRPr lang="en-US" sz="24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08E3BC7A-66C7-420C-9950-0D908504E8A3}"/>
                  </a:ext>
                </a:extLst>
              </p14:cNvPr>
              <p14:cNvContentPartPr/>
              <p14:nvPr>
                <p:extLst>
                  <p:ext uri="{42D2F446-02D8-4167-A562-619A0277C38B}">
                    <p15:isNarration xmlns:p15="http://schemas.microsoft.com/office/powerpoint/2012/main" val="1"/>
                  </p:ext>
                </p:extLst>
              </p14:nvPr>
            </p14:nvContentPartPr>
            <p14:xfrm>
              <a:off x="5167080" y="1334160"/>
              <a:ext cx="3926520" cy="5396760"/>
            </p14:xfrm>
          </p:contentPart>
        </mc:Choice>
        <mc:Fallback xmlns="">
          <p:pic>
            <p:nvPicPr>
              <p:cNvPr id="3" name="Ink 2">
                <a:extLst>
                  <a:ext uri="{FF2B5EF4-FFF2-40B4-BE49-F238E27FC236}">
                    <a16:creationId xmlns:a16="http://schemas.microsoft.com/office/drawing/2014/main" id="{08E3BC7A-66C7-420C-9950-0D908504E8A3}"/>
                  </a:ext>
                </a:extLst>
              </p:cNvPr>
              <p:cNvPicPr>
                <a:picLocks noGrp="1" noRot="1" noChangeAspect="1" noMove="1" noResize="1" noEditPoints="1" noAdjustHandles="1" noChangeArrowheads="1" noChangeShapeType="1"/>
              </p:cNvPicPr>
              <p:nvPr/>
            </p:nvPicPr>
            <p:blipFill>
              <a:blip r:embed="rId8"/>
              <a:stretch>
                <a:fillRect/>
              </a:stretch>
            </p:blipFill>
            <p:spPr>
              <a:xfrm>
                <a:off x="5157720" y="1324800"/>
                <a:ext cx="3945240" cy="5415480"/>
              </a:xfrm>
              <a:prstGeom prst="rect">
                <a:avLst/>
              </a:prstGeom>
            </p:spPr>
          </p:pic>
        </mc:Fallback>
      </mc:AlternateContent>
      <p:pic>
        <p:nvPicPr>
          <p:cNvPr id="4" name="Audio 3">
            <a:hlinkClick r:id="" action="ppaction://media"/>
            <a:extLst>
              <a:ext uri="{FF2B5EF4-FFF2-40B4-BE49-F238E27FC236}">
                <a16:creationId xmlns:a16="http://schemas.microsoft.com/office/drawing/2014/main" id="{18388C1D-2600-467D-A94C-9F0E51E8C92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4747"/>
    </mc:Choice>
    <mc:Fallback xmlns="">
      <p:transition spd="slow" advTm="184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4"/>
                </p:tgtEl>
              </p:cMediaNode>
            </p:audio>
          </p:childTnLst>
        </p:cTn>
      </p:par>
    </p:tnLst>
    <p:bldLst>
      <p:bldP spid="10"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FF0000"/>
                </a:solidFill>
              </a:rPr>
              <a:t>Calculate mobility of various configurations of connected links</a:t>
            </a:r>
          </a:p>
        </p:txBody>
      </p:sp>
      <p:pic>
        <p:nvPicPr>
          <p:cNvPr id="105474" name="Picture 2"/>
          <p:cNvPicPr>
            <a:picLocks noChangeAspect="1" noChangeArrowheads="1"/>
          </p:cNvPicPr>
          <p:nvPr/>
        </p:nvPicPr>
        <p:blipFill>
          <a:blip r:embed="rId5"/>
          <a:srcRect/>
          <a:stretch>
            <a:fillRect/>
          </a:stretch>
        </p:blipFill>
        <p:spPr bwMode="auto">
          <a:xfrm>
            <a:off x="4876800" y="1371600"/>
            <a:ext cx="3914775" cy="2419350"/>
          </a:xfrm>
          <a:prstGeom prst="rect">
            <a:avLst/>
          </a:prstGeom>
          <a:noFill/>
          <a:ln w="9525">
            <a:noFill/>
            <a:miter lim="800000"/>
            <a:headEnd/>
            <a:tailEnd/>
          </a:ln>
          <a:effectLst/>
        </p:spPr>
      </p:pic>
      <p:sp>
        <p:nvSpPr>
          <p:cNvPr id="11" name="Text Box 1031"/>
          <p:cNvSpPr txBox="1">
            <a:spLocks noChangeArrowheads="1"/>
          </p:cNvSpPr>
          <p:nvPr/>
        </p:nvSpPr>
        <p:spPr bwMode="auto">
          <a:xfrm>
            <a:off x="228600" y="1447800"/>
            <a:ext cx="4648200" cy="2369880"/>
          </a:xfrm>
          <a:prstGeom prst="rect">
            <a:avLst/>
          </a:prstGeom>
          <a:noFill/>
          <a:ln w="9525">
            <a:noFill/>
            <a:miter lim="800000"/>
            <a:headEnd/>
            <a:tailEnd/>
          </a:ln>
        </p:spPr>
        <p:txBody>
          <a:bodyPr wrap="square">
            <a:spAutoFit/>
          </a:bodyPr>
          <a:lstStyle/>
          <a:p>
            <a:pPr marL="396875" indent="-336550">
              <a:spcBef>
                <a:spcPts val="1200"/>
              </a:spcBef>
              <a:spcAft>
                <a:spcPts val="1200"/>
              </a:spcAft>
            </a:pPr>
            <a:r>
              <a:rPr lang="en-US" sz="2800" dirty="0"/>
              <a:t>    L = 4, J</a:t>
            </a:r>
            <a:r>
              <a:rPr lang="en-US" sz="2800" baseline="-25000" dirty="0"/>
              <a:t>1</a:t>
            </a:r>
            <a:r>
              <a:rPr lang="en-US" sz="2800" dirty="0"/>
              <a:t>= 4, j</a:t>
            </a:r>
            <a:r>
              <a:rPr lang="en-US" sz="2800" baseline="-25000" dirty="0"/>
              <a:t>2</a:t>
            </a:r>
            <a:r>
              <a:rPr lang="en-US" sz="2800" dirty="0"/>
              <a:t>=0 </a:t>
            </a:r>
            <a:r>
              <a:rPr lang="en-US" sz="2800" dirty="0">
                <a:sym typeface="Wingdings" pitchFamily="2" charset="2"/>
              </a:rPr>
              <a:t> </a:t>
            </a:r>
            <a:r>
              <a:rPr lang="en-US" sz="2800" b="1" dirty="0">
                <a:solidFill>
                  <a:srgbClr val="0000FF"/>
                </a:solidFill>
                <a:sym typeface="Wingdings" pitchFamily="2" charset="2"/>
              </a:rPr>
              <a:t>M= 1</a:t>
            </a:r>
            <a:r>
              <a:rPr lang="en-US" sz="2800" dirty="0">
                <a:sym typeface="Wingdings" pitchFamily="2" charset="2"/>
              </a:rPr>
              <a:t>; </a:t>
            </a:r>
            <a:r>
              <a:rPr lang="en-US" sz="2400" dirty="0">
                <a:sym typeface="Wingdings" pitchFamily="2" charset="2"/>
              </a:rPr>
              <a:t>implying system of interconnected links in has </a:t>
            </a:r>
            <a:r>
              <a:rPr lang="en-US" sz="2400" dirty="0">
                <a:solidFill>
                  <a:srgbClr val="0000FF"/>
                </a:solidFill>
                <a:sym typeface="Wingdings" pitchFamily="2" charset="2"/>
              </a:rPr>
              <a:t>mobility</a:t>
            </a:r>
            <a:r>
              <a:rPr lang="en-US" sz="2400" b="1" dirty="0">
                <a:solidFill>
                  <a:srgbClr val="FF0000"/>
                </a:solidFill>
                <a:sym typeface="Wingdings" pitchFamily="2" charset="2"/>
              </a:rPr>
              <a:t> 1</a:t>
            </a:r>
            <a:r>
              <a:rPr lang="en-US" sz="2400" dirty="0">
                <a:sym typeface="Wingdings" pitchFamily="2" charset="2"/>
              </a:rPr>
              <a:t>, which means that any link can be used as input link (driver) in this mechanism.</a:t>
            </a:r>
            <a:endParaRPr lang="en-US" sz="2400" dirty="0"/>
          </a:p>
        </p:txBody>
      </p:sp>
      <p:pic>
        <p:nvPicPr>
          <p:cNvPr id="105475" name="Picture 3"/>
          <p:cNvPicPr>
            <a:picLocks noChangeAspect="1" noChangeArrowheads="1"/>
          </p:cNvPicPr>
          <p:nvPr/>
        </p:nvPicPr>
        <p:blipFill>
          <a:blip r:embed="rId6"/>
          <a:srcRect/>
          <a:stretch>
            <a:fillRect/>
          </a:stretch>
        </p:blipFill>
        <p:spPr bwMode="auto">
          <a:xfrm>
            <a:off x="5181600" y="4191000"/>
            <a:ext cx="3714750" cy="2457450"/>
          </a:xfrm>
          <a:prstGeom prst="rect">
            <a:avLst/>
          </a:prstGeom>
          <a:noFill/>
          <a:ln w="9525">
            <a:noFill/>
            <a:miter lim="800000"/>
            <a:headEnd/>
            <a:tailEnd/>
          </a:ln>
          <a:effectLst/>
        </p:spPr>
      </p:pic>
      <p:sp>
        <p:nvSpPr>
          <p:cNvPr id="13" name="Text Box 1031"/>
          <p:cNvSpPr txBox="1">
            <a:spLocks noChangeArrowheads="1"/>
          </p:cNvSpPr>
          <p:nvPr/>
        </p:nvSpPr>
        <p:spPr bwMode="auto">
          <a:xfrm>
            <a:off x="381000" y="4191000"/>
            <a:ext cx="4648200" cy="2739211"/>
          </a:xfrm>
          <a:prstGeom prst="rect">
            <a:avLst/>
          </a:prstGeom>
          <a:noFill/>
          <a:ln w="9525">
            <a:noFill/>
            <a:miter lim="800000"/>
            <a:headEnd/>
            <a:tailEnd/>
          </a:ln>
        </p:spPr>
        <p:txBody>
          <a:bodyPr wrap="square">
            <a:spAutoFit/>
          </a:bodyPr>
          <a:lstStyle/>
          <a:p>
            <a:pPr marL="396875" indent="-336550">
              <a:spcBef>
                <a:spcPts val="1200"/>
              </a:spcBef>
              <a:spcAft>
                <a:spcPts val="1200"/>
              </a:spcAft>
            </a:pPr>
            <a:r>
              <a:rPr lang="en-US" sz="2800" dirty="0"/>
              <a:t>    L = 5, J</a:t>
            </a:r>
            <a:r>
              <a:rPr lang="en-US" sz="2800" baseline="-25000" dirty="0"/>
              <a:t>1</a:t>
            </a:r>
            <a:r>
              <a:rPr lang="en-US" sz="2800" dirty="0"/>
              <a:t>= 5, j</a:t>
            </a:r>
            <a:r>
              <a:rPr lang="en-US" sz="2800" baseline="-25000" dirty="0"/>
              <a:t>2</a:t>
            </a:r>
            <a:r>
              <a:rPr lang="en-US" sz="2800" dirty="0"/>
              <a:t>=0 </a:t>
            </a:r>
            <a:r>
              <a:rPr lang="en-US" sz="2800" dirty="0">
                <a:sym typeface="Wingdings" pitchFamily="2" charset="2"/>
              </a:rPr>
              <a:t> </a:t>
            </a:r>
            <a:r>
              <a:rPr lang="en-US" sz="2800" b="1" dirty="0">
                <a:solidFill>
                  <a:srgbClr val="0000FF"/>
                </a:solidFill>
                <a:sym typeface="Wingdings" pitchFamily="2" charset="2"/>
              </a:rPr>
              <a:t>M= 2</a:t>
            </a:r>
            <a:r>
              <a:rPr lang="en-US" sz="2800" dirty="0">
                <a:sym typeface="Wingdings" pitchFamily="2" charset="2"/>
              </a:rPr>
              <a:t>; </a:t>
            </a:r>
            <a:r>
              <a:rPr lang="en-US" sz="2400" dirty="0">
                <a:sym typeface="Wingdings" pitchFamily="2" charset="2"/>
              </a:rPr>
              <a:t>implying system of interconnected links in has </a:t>
            </a:r>
            <a:r>
              <a:rPr lang="en-US" sz="2400" dirty="0">
                <a:solidFill>
                  <a:srgbClr val="0000FF"/>
                </a:solidFill>
                <a:sym typeface="Wingdings" pitchFamily="2" charset="2"/>
              </a:rPr>
              <a:t>mobility</a:t>
            </a:r>
            <a:r>
              <a:rPr lang="en-US" sz="2400" b="1" dirty="0">
                <a:solidFill>
                  <a:srgbClr val="FF0000"/>
                </a:solidFill>
                <a:sym typeface="Wingdings" pitchFamily="2" charset="2"/>
              </a:rPr>
              <a:t> 2</a:t>
            </a:r>
            <a:r>
              <a:rPr lang="en-US" sz="2400" dirty="0">
                <a:sym typeface="Wingdings" pitchFamily="2" charset="2"/>
              </a:rPr>
              <a:t>, which means that any two links can be used as input links (drivers) in this mechanism.</a:t>
            </a:r>
            <a:endParaRPr lang="en-US" sz="24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F2CFA203-892D-44E1-B893-D380FE644078}"/>
                  </a:ext>
                </a:extLst>
              </p14:cNvPr>
              <p14:cNvContentPartPr/>
              <p14:nvPr>
                <p:extLst>
                  <p:ext uri="{42D2F446-02D8-4167-A562-619A0277C38B}">
                    <p15:isNarration xmlns:p15="http://schemas.microsoft.com/office/powerpoint/2012/main" val="1"/>
                  </p:ext>
                </p:extLst>
              </p14:nvPr>
            </p14:nvContentPartPr>
            <p14:xfrm>
              <a:off x="5388120" y="1725120"/>
              <a:ext cx="3042360" cy="1292040"/>
            </p14:xfrm>
          </p:contentPart>
        </mc:Choice>
        <mc:Fallback xmlns="">
          <p:pic>
            <p:nvPicPr>
              <p:cNvPr id="3" name="Ink 2">
                <a:extLst>
                  <a:ext uri="{FF2B5EF4-FFF2-40B4-BE49-F238E27FC236}">
                    <a16:creationId xmlns:a16="http://schemas.microsoft.com/office/drawing/2014/main" id="{F2CFA203-892D-44E1-B893-D380FE644078}"/>
                  </a:ext>
                </a:extLst>
              </p:cNvPr>
              <p:cNvPicPr>
                <a:picLocks noGrp="1" noRot="1" noChangeAspect="1" noMove="1" noResize="1" noEditPoints="1" noAdjustHandles="1" noChangeArrowheads="1" noChangeShapeType="1"/>
              </p:cNvPicPr>
              <p:nvPr/>
            </p:nvPicPr>
            <p:blipFill>
              <a:blip r:embed="rId8"/>
              <a:stretch>
                <a:fillRect/>
              </a:stretch>
            </p:blipFill>
            <p:spPr>
              <a:xfrm>
                <a:off x="5378760" y="1715760"/>
                <a:ext cx="3061080" cy="1310760"/>
              </a:xfrm>
              <a:prstGeom prst="rect">
                <a:avLst/>
              </a:prstGeom>
            </p:spPr>
          </p:pic>
        </mc:Fallback>
      </mc:AlternateContent>
      <p:pic>
        <p:nvPicPr>
          <p:cNvPr id="4" name="Audio 3">
            <a:hlinkClick r:id="" action="ppaction://media"/>
            <a:extLst>
              <a:ext uri="{FF2B5EF4-FFF2-40B4-BE49-F238E27FC236}">
                <a16:creationId xmlns:a16="http://schemas.microsoft.com/office/drawing/2014/main" id="{92BE93BC-1D47-473D-A7AF-E080E337E05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762"/>
    </mc:Choice>
    <mc:Fallback xmlns="">
      <p:transition spd="slow" advTm="54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4"/>
                </p:tgtEl>
              </p:cMediaNode>
            </p:audio>
          </p:childTnLst>
        </p:cTn>
      </p:par>
    </p:tnLst>
    <p:bldLst>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FF0000"/>
                </a:solidFill>
              </a:rPr>
              <a:t>Example: 1</a:t>
            </a:r>
          </a:p>
        </p:txBody>
      </p:sp>
      <p:sp>
        <p:nvSpPr>
          <p:cNvPr id="3" name="Content Placeholder 2"/>
          <p:cNvSpPr>
            <a:spLocks noGrp="1"/>
          </p:cNvSpPr>
          <p:nvPr>
            <p:ph idx="1"/>
          </p:nvPr>
        </p:nvSpPr>
        <p:spPr>
          <a:xfrm>
            <a:off x="381000" y="1066801"/>
            <a:ext cx="8229600" cy="1600200"/>
          </a:xfrm>
        </p:spPr>
        <p:txBody>
          <a:bodyPr/>
          <a:lstStyle/>
          <a:p>
            <a:r>
              <a:rPr lang="en-US" dirty="0"/>
              <a:t>Determine the degrees of freedom or movability of mechanisms having no higher pair (i.e. h = 0)</a:t>
            </a:r>
          </a:p>
        </p:txBody>
      </p:sp>
      <p:pic>
        <p:nvPicPr>
          <p:cNvPr id="200706" name="Picture 2"/>
          <p:cNvPicPr>
            <a:picLocks noChangeAspect="1" noChangeArrowheads="1"/>
          </p:cNvPicPr>
          <p:nvPr/>
        </p:nvPicPr>
        <p:blipFill>
          <a:blip r:embed="rId4"/>
          <a:srcRect/>
          <a:stretch>
            <a:fillRect/>
          </a:stretch>
        </p:blipFill>
        <p:spPr bwMode="auto">
          <a:xfrm>
            <a:off x="304800" y="3048000"/>
            <a:ext cx="8745279" cy="21336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352B1324-F563-47E5-AE48-AF19B891BD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361"/>
    </mc:Choice>
    <mc:Fallback xmlns="">
      <p:transition spd="slow" advTm="2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4"/>
          <a:srcRect/>
          <a:stretch>
            <a:fillRect/>
          </a:stretch>
        </p:blipFill>
        <p:spPr bwMode="auto">
          <a:xfrm>
            <a:off x="0" y="0"/>
            <a:ext cx="8686800" cy="2119333"/>
          </a:xfrm>
          <a:prstGeom prst="rect">
            <a:avLst/>
          </a:prstGeom>
          <a:noFill/>
          <a:ln w="9525">
            <a:noFill/>
            <a:miter lim="800000"/>
            <a:headEnd/>
            <a:tailEnd/>
          </a:ln>
          <a:effectLst/>
        </p:spPr>
      </p:pic>
      <p:pic>
        <p:nvPicPr>
          <p:cNvPr id="201730" name="Picture 2"/>
          <p:cNvPicPr>
            <a:picLocks noChangeAspect="1" noChangeArrowheads="1"/>
          </p:cNvPicPr>
          <p:nvPr/>
        </p:nvPicPr>
        <p:blipFill>
          <a:blip r:embed="rId5"/>
          <a:srcRect/>
          <a:stretch>
            <a:fillRect/>
          </a:stretch>
        </p:blipFill>
        <p:spPr bwMode="auto">
          <a:xfrm>
            <a:off x="228600" y="2057400"/>
            <a:ext cx="8229600" cy="4566101"/>
          </a:xfrm>
          <a:prstGeom prst="rect">
            <a:avLst/>
          </a:prstGeom>
          <a:noFill/>
          <a:ln w="9525">
            <a:noFill/>
            <a:miter lim="800000"/>
            <a:headEnd/>
            <a:tailEnd/>
          </a:ln>
          <a:effec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56E56C42-9E16-48A6-9ABA-D6D3AE9E5260}"/>
                  </a:ext>
                </a:extLst>
              </p14:cNvPr>
              <p14:cNvContentPartPr/>
              <p14:nvPr>
                <p:extLst>
                  <p:ext uri="{42D2F446-02D8-4167-A562-619A0277C38B}">
                    <p15:isNarration xmlns:p15="http://schemas.microsoft.com/office/powerpoint/2012/main" val="1"/>
                  </p:ext>
                </p:extLst>
              </p14:nvPr>
            </p14:nvContentPartPr>
            <p14:xfrm>
              <a:off x="994320" y="33840"/>
              <a:ext cx="7453440" cy="5439240"/>
            </p14:xfrm>
          </p:contentPart>
        </mc:Choice>
        <mc:Fallback xmlns="">
          <p:pic>
            <p:nvPicPr>
              <p:cNvPr id="2" name="Ink 1">
                <a:extLst>
                  <a:ext uri="{FF2B5EF4-FFF2-40B4-BE49-F238E27FC236}">
                    <a16:creationId xmlns:a16="http://schemas.microsoft.com/office/drawing/2014/main" id="{56E56C42-9E16-48A6-9ABA-D6D3AE9E5260}"/>
                  </a:ext>
                </a:extLst>
              </p:cNvPr>
              <p:cNvPicPr>
                <a:picLocks noGrp="1" noRot="1" noChangeAspect="1" noMove="1" noResize="1" noEditPoints="1" noAdjustHandles="1" noChangeArrowheads="1" noChangeShapeType="1"/>
              </p:cNvPicPr>
              <p:nvPr/>
            </p:nvPicPr>
            <p:blipFill>
              <a:blip r:embed="rId7"/>
              <a:stretch>
                <a:fillRect/>
              </a:stretch>
            </p:blipFill>
            <p:spPr>
              <a:xfrm>
                <a:off x="984960" y="24480"/>
                <a:ext cx="7472160" cy="5457960"/>
              </a:xfrm>
              <a:prstGeom prst="rect">
                <a:avLst/>
              </a:prstGeom>
            </p:spPr>
          </p:pic>
        </mc:Fallback>
      </mc:AlternateContent>
      <p:pic>
        <p:nvPicPr>
          <p:cNvPr id="3" name="Audio 2">
            <a:hlinkClick r:id="" action="ppaction://media"/>
            <a:extLst>
              <a:ext uri="{FF2B5EF4-FFF2-40B4-BE49-F238E27FC236}">
                <a16:creationId xmlns:a16="http://schemas.microsoft.com/office/drawing/2014/main" id="{6CF25969-8572-473F-9EBD-2F4C0D4620A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0181"/>
    </mc:Choice>
    <mc:Fallback xmlns="">
      <p:transition spd="slow" advTm="250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FF0000"/>
                </a:solidFill>
              </a:rPr>
              <a:t>Mechanisms with higher pair</a:t>
            </a:r>
          </a:p>
        </p:txBody>
      </p:sp>
      <p:pic>
        <p:nvPicPr>
          <p:cNvPr id="202754" name="Picture 2"/>
          <p:cNvPicPr>
            <a:picLocks noChangeAspect="1" noChangeArrowheads="1"/>
          </p:cNvPicPr>
          <p:nvPr/>
        </p:nvPicPr>
        <p:blipFill>
          <a:blip r:embed="rId4"/>
          <a:srcRect/>
          <a:stretch>
            <a:fillRect/>
          </a:stretch>
        </p:blipFill>
        <p:spPr bwMode="auto">
          <a:xfrm>
            <a:off x="1752600" y="914400"/>
            <a:ext cx="5072825" cy="3461146"/>
          </a:xfrm>
          <a:prstGeom prst="rect">
            <a:avLst/>
          </a:prstGeom>
          <a:noFill/>
          <a:ln w="9525">
            <a:noFill/>
            <a:miter lim="800000"/>
            <a:headEnd/>
            <a:tailEnd/>
          </a:ln>
          <a:effectLst/>
        </p:spPr>
      </p:pic>
      <p:pic>
        <p:nvPicPr>
          <p:cNvPr id="202755" name="Picture 3"/>
          <p:cNvPicPr>
            <a:picLocks noChangeAspect="1" noChangeArrowheads="1"/>
          </p:cNvPicPr>
          <p:nvPr/>
        </p:nvPicPr>
        <p:blipFill>
          <a:blip r:embed="rId5"/>
          <a:srcRect/>
          <a:stretch>
            <a:fillRect/>
          </a:stretch>
        </p:blipFill>
        <p:spPr bwMode="auto">
          <a:xfrm>
            <a:off x="0" y="4648200"/>
            <a:ext cx="9083040" cy="381000"/>
          </a:xfrm>
          <a:prstGeom prst="rect">
            <a:avLst/>
          </a:prstGeom>
          <a:noFill/>
          <a:ln w="9525">
            <a:noFill/>
            <a:miter lim="800000"/>
            <a:headEnd/>
            <a:tailEnd/>
          </a:ln>
          <a:effectLst/>
        </p:spPr>
      </p:pic>
      <p:pic>
        <p:nvPicPr>
          <p:cNvPr id="202756" name="Picture 4"/>
          <p:cNvPicPr>
            <a:picLocks noChangeAspect="1" noChangeArrowheads="1"/>
          </p:cNvPicPr>
          <p:nvPr/>
        </p:nvPicPr>
        <p:blipFill>
          <a:blip r:embed="rId6"/>
          <a:srcRect/>
          <a:stretch>
            <a:fillRect/>
          </a:stretch>
        </p:blipFill>
        <p:spPr bwMode="auto">
          <a:xfrm>
            <a:off x="1295400" y="5562600"/>
            <a:ext cx="5774267" cy="838200"/>
          </a:xfrm>
          <a:prstGeom prst="rect">
            <a:avLst/>
          </a:prstGeom>
          <a:noFill/>
          <a:ln w="9525">
            <a:noFill/>
            <a:miter lim="800000"/>
            <a:headEnd/>
            <a:tailEnd/>
          </a:ln>
          <a:effectLst/>
        </p:spPr>
      </p:pic>
      <p:pic>
        <p:nvPicPr>
          <p:cNvPr id="3" name="Audio 2">
            <a:hlinkClick r:id="" action="ppaction://media"/>
            <a:extLst>
              <a:ext uri="{FF2B5EF4-FFF2-40B4-BE49-F238E27FC236}">
                <a16:creationId xmlns:a16="http://schemas.microsoft.com/office/drawing/2014/main" id="{0FF918F6-0480-4003-9E71-55F3001847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646"/>
    </mc:Choice>
    <mc:Fallback xmlns="">
      <p:transition spd="slow" advTm="39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fontScale="90000"/>
          </a:bodyPr>
          <a:lstStyle/>
          <a:p>
            <a:r>
              <a:rPr lang="en-US" b="1" dirty="0">
                <a:solidFill>
                  <a:srgbClr val="FF0000"/>
                </a:solidFill>
              </a:rPr>
              <a:t>Mechanisms with higher pair (contd.)</a:t>
            </a:r>
          </a:p>
        </p:txBody>
      </p:sp>
      <p:pic>
        <p:nvPicPr>
          <p:cNvPr id="203778" name="Picture 2"/>
          <p:cNvPicPr>
            <a:picLocks noChangeAspect="1" noChangeArrowheads="1"/>
          </p:cNvPicPr>
          <p:nvPr/>
        </p:nvPicPr>
        <p:blipFill>
          <a:blip r:embed="rId4"/>
          <a:srcRect/>
          <a:stretch>
            <a:fillRect/>
          </a:stretch>
        </p:blipFill>
        <p:spPr bwMode="auto">
          <a:xfrm>
            <a:off x="5334000" y="685800"/>
            <a:ext cx="3320845" cy="2133600"/>
          </a:xfrm>
          <a:prstGeom prst="rect">
            <a:avLst/>
          </a:prstGeom>
          <a:noFill/>
          <a:ln w="9525">
            <a:noFill/>
            <a:miter lim="800000"/>
            <a:headEnd/>
            <a:tailEnd/>
          </a:ln>
          <a:effectLst/>
        </p:spPr>
      </p:pic>
      <p:pic>
        <p:nvPicPr>
          <p:cNvPr id="203779" name="Picture 3"/>
          <p:cNvPicPr>
            <a:picLocks noChangeAspect="1" noChangeArrowheads="1"/>
          </p:cNvPicPr>
          <p:nvPr/>
        </p:nvPicPr>
        <p:blipFill>
          <a:blip r:embed="rId5"/>
          <a:srcRect/>
          <a:stretch>
            <a:fillRect/>
          </a:stretch>
        </p:blipFill>
        <p:spPr bwMode="auto">
          <a:xfrm>
            <a:off x="0" y="609600"/>
            <a:ext cx="8029222" cy="381000"/>
          </a:xfrm>
          <a:prstGeom prst="rect">
            <a:avLst/>
          </a:prstGeom>
          <a:noFill/>
          <a:ln w="9525">
            <a:noFill/>
            <a:miter lim="800000"/>
            <a:headEnd/>
            <a:tailEnd/>
          </a:ln>
          <a:effectLst/>
        </p:spPr>
      </p:pic>
      <p:pic>
        <p:nvPicPr>
          <p:cNvPr id="203780" name="Picture 4"/>
          <p:cNvPicPr>
            <a:picLocks noChangeAspect="1" noChangeArrowheads="1"/>
          </p:cNvPicPr>
          <p:nvPr/>
        </p:nvPicPr>
        <p:blipFill>
          <a:blip r:embed="rId6"/>
          <a:srcRect/>
          <a:stretch>
            <a:fillRect/>
          </a:stretch>
        </p:blipFill>
        <p:spPr bwMode="auto">
          <a:xfrm>
            <a:off x="0" y="1066800"/>
            <a:ext cx="1865313" cy="447675"/>
          </a:xfrm>
          <a:prstGeom prst="rect">
            <a:avLst/>
          </a:prstGeom>
          <a:noFill/>
          <a:ln w="9525">
            <a:noFill/>
            <a:miter lim="800000"/>
            <a:headEnd/>
            <a:tailEnd/>
          </a:ln>
          <a:effectLst/>
        </p:spPr>
      </p:pic>
      <p:pic>
        <p:nvPicPr>
          <p:cNvPr id="203781" name="Picture 5"/>
          <p:cNvPicPr>
            <a:picLocks noChangeAspect="1" noChangeArrowheads="1"/>
          </p:cNvPicPr>
          <p:nvPr/>
        </p:nvPicPr>
        <p:blipFill>
          <a:blip r:embed="rId7"/>
          <a:srcRect/>
          <a:stretch>
            <a:fillRect/>
          </a:stretch>
        </p:blipFill>
        <p:spPr bwMode="auto">
          <a:xfrm>
            <a:off x="381000" y="1752600"/>
            <a:ext cx="5094605" cy="676275"/>
          </a:xfrm>
          <a:prstGeom prst="rect">
            <a:avLst/>
          </a:prstGeom>
          <a:noFill/>
          <a:ln w="9525">
            <a:noFill/>
            <a:miter lim="800000"/>
            <a:headEnd/>
            <a:tailEnd/>
          </a:ln>
          <a:effectLst/>
        </p:spPr>
      </p:pic>
      <p:sp>
        <p:nvSpPr>
          <p:cNvPr id="11" name="Rectangle 10"/>
          <p:cNvSpPr/>
          <p:nvPr/>
        </p:nvSpPr>
        <p:spPr>
          <a:xfrm>
            <a:off x="228600" y="2895600"/>
            <a:ext cx="8305800" cy="3462486"/>
          </a:xfrm>
          <a:prstGeom prst="rect">
            <a:avLst/>
          </a:prstGeom>
        </p:spPr>
        <p:txBody>
          <a:bodyPr wrap="square">
            <a:spAutoFit/>
          </a:bodyPr>
          <a:lstStyle/>
          <a:p>
            <a:pPr>
              <a:lnSpc>
                <a:spcPct val="150000"/>
              </a:lnSpc>
              <a:spcBef>
                <a:spcPts val="600"/>
              </a:spcBef>
              <a:spcAft>
                <a:spcPts val="600"/>
              </a:spcAft>
              <a:buFont typeface="Wingdings" pitchFamily="2" charset="2"/>
              <a:buChar char="§"/>
            </a:pPr>
            <a:r>
              <a:rPr lang="en-US" sz="2400" dirty="0"/>
              <a:t> Here it has been assumed that the </a:t>
            </a:r>
            <a:r>
              <a:rPr lang="en-US" sz="2400" b="1" dirty="0">
                <a:solidFill>
                  <a:srgbClr val="0000FF"/>
                </a:solidFill>
              </a:rPr>
              <a:t>slipping</a:t>
            </a:r>
            <a:r>
              <a:rPr lang="en-US" sz="2400" dirty="0"/>
              <a:t> is possible between the links (i.e. between the wheel and the fixed link). </a:t>
            </a:r>
          </a:p>
          <a:p>
            <a:pPr>
              <a:spcBef>
                <a:spcPts val="600"/>
              </a:spcBef>
              <a:buFont typeface="Wingdings" pitchFamily="2" charset="2"/>
              <a:buChar char="§"/>
            </a:pPr>
            <a:r>
              <a:rPr lang="en-US" sz="2400" dirty="0"/>
              <a:t>However if the friction at the contact is high enough to prevent slipping, the joint will be counted as one degree of freedom pair, because only one relative motion will be possible between the links. </a:t>
            </a:r>
          </a:p>
          <a:p>
            <a:pPr>
              <a:lnSpc>
                <a:spcPct val="150000"/>
              </a:lnSpc>
              <a:spcBef>
                <a:spcPts val="600"/>
              </a:spcBef>
              <a:spcAft>
                <a:spcPts val="600"/>
              </a:spcAft>
              <a:buFont typeface="Wingdings" pitchFamily="2" charset="2"/>
              <a:buChar char="§"/>
            </a:pPr>
            <a:r>
              <a:rPr lang="en-US" sz="2400" dirty="0"/>
              <a:t> Ex- driving car on dry &amp; Icy road.</a:t>
            </a:r>
          </a:p>
        </p:txBody>
      </p:sp>
      <p:pic>
        <p:nvPicPr>
          <p:cNvPr id="3" name="Audio 2">
            <a:hlinkClick r:id="" action="ppaction://media"/>
            <a:extLst>
              <a:ext uri="{FF2B5EF4-FFF2-40B4-BE49-F238E27FC236}">
                <a16:creationId xmlns:a16="http://schemas.microsoft.com/office/drawing/2014/main" id="{B99C2949-7C1D-4FFB-8145-083D6293517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1790"/>
    </mc:Choice>
    <mc:Fallback xmlns="">
      <p:transition spd="slow" advTm="81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a:solidFill>
                  <a:srgbClr val="FF0000"/>
                </a:solidFill>
              </a:rPr>
              <a:t>Input = Source of motion</a:t>
            </a:r>
          </a:p>
        </p:txBody>
      </p:sp>
      <p:sp>
        <p:nvSpPr>
          <p:cNvPr id="3" name="Content Placeholder 2"/>
          <p:cNvSpPr>
            <a:spLocks noGrp="1"/>
          </p:cNvSpPr>
          <p:nvPr>
            <p:ph idx="1"/>
          </p:nvPr>
        </p:nvSpPr>
        <p:spPr>
          <a:xfrm>
            <a:off x="0" y="685800"/>
            <a:ext cx="8229600" cy="5638800"/>
          </a:xfrm>
        </p:spPr>
        <p:txBody>
          <a:bodyPr>
            <a:normAutofit/>
          </a:bodyPr>
          <a:lstStyle/>
          <a:p>
            <a:pPr>
              <a:buNone/>
            </a:pPr>
            <a:r>
              <a:rPr lang="en-US" dirty="0"/>
              <a:t>   The device that </a:t>
            </a:r>
            <a:r>
              <a:rPr lang="en-US" dirty="0">
                <a:solidFill>
                  <a:srgbClr val="0000FF"/>
                </a:solidFill>
              </a:rPr>
              <a:t>introduces/produces motion for a mechanism</a:t>
            </a:r>
          </a:p>
          <a:p>
            <a:pPr>
              <a:buNone/>
            </a:pPr>
            <a:r>
              <a:rPr lang="en-US" dirty="0"/>
              <a:t>• </a:t>
            </a:r>
            <a:r>
              <a:rPr lang="en-US" b="1" dirty="0">
                <a:solidFill>
                  <a:srgbClr val="7030A0"/>
                </a:solidFill>
              </a:rPr>
              <a:t>Rotary Input</a:t>
            </a:r>
          </a:p>
          <a:p>
            <a:pPr>
              <a:buNone/>
            </a:pPr>
            <a:r>
              <a:rPr lang="en-US" dirty="0"/>
              <a:t>   – Usually provided by a </a:t>
            </a:r>
            <a:r>
              <a:rPr lang="en-US" b="1" dirty="0">
                <a:solidFill>
                  <a:srgbClr val="0000FF"/>
                </a:solidFill>
              </a:rPr>
              <a:t>motor</a:t>
            </a:r>
          </a:p>
          <a:p>
            <a:pPr>
              <a:buNone/>
            </a:pPr>
            <a:r>
              <a:rPr lang="en-US" dirty="0"/>
              <a:t>• Linear Input</a:t>
            </a:r>
          </a:p>
          <a:p>
            <a:pPr>
              <a:buNone/>
            </a:pPr>
            <a:r>
              <a:rPr lang="en-US" dirty="0"/>
              <a:t>   – </a:t>
            </a:r>
            <a:r>
              <a:rPr lang="en-US" sz="2800" dirty="0"/>
              <a:t>Usually provided by a </a:t>
            </a:r>
            <a:r>
              <a:rPr lang="en-US" sz="2800" b="1" dirty="0">
                <a:solidFill>
                  <a:srgbClr val="0000FF"/>
                </a:solidFill>
              </a:rPr>
              <a:t>linear actuator</a:t>
            </a:r>
          </a:p>
          <a:p>
            <a:pPr>
              <a:buNone/>
            </a:pPr>
            <a:r>
              <a:rPr lang="en-US" dirty="0"/>
              <a:t>  – Simply a piston in a cylinder</a:t>
            </a:r>
          </a:p>
          <a:p>
            <a:pPr>
              <a:buNone/>
            </a:pPr>
            <a:r>
              <a:rPr lang="en-US" dirty="0"/>
              <a:t>      moved by pneumatic or</a:t>
            </a:r>
          </a:p>
          <a:p>
            <a:pPr>
              <a:buNone/>
            </a:pPr>
            <a:r>
              <a:rPr lang="en-US" dirty="0"/>
              <a:t>      hydraulic pressure</a:t>
            </a:r>
          </a:p>
        </p:txBody>
      </p:sp>
      <p:pic>
        <p:nvPicPr>
          <p:cNvPr id="180226" name="Picture 2"/>
          <p:cNvPicPr>
            <a:picLocks noChangeAspect="1" noChangeArrowheads="1"/>
          </p:cNvPicPr>
          <p:nvPr/>
        </p:nvPicPr>
        <p:blipFill>
          <a:blip r:embed="rId4"/>
          <a:srcRect/>
          <a:stretch>
            <a:fillRect/>
          </a:stretch>
        </p:blipFill>
        <p:spPr bwMode="auto">
          <a:xfrm>
            <a:off x="6019800" y="3581400"/>
            <a:ext cx="2876550" cy="293819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2423F143-CFC9-4EB9-8C5F-E9A37878B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500"/>
    </mc:Choice>
    <mc:Fallback xmlns="">
      <p:transition spd="slow" advTm="2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idx="4294967295"/>
          </p:nvPr>
        </p:nvSpPr>
        <p:spPr>
          <a:xfrm>
            <a:off x="0" y="0"/>
            <a:ext cx="9144000" cy="685800"/>
          </a:xfrm>
        </p:spPr>
        <p:txBody>
          <a:bodyPr/>
          <a:lstStyle/>
          <a:p>
            <a:pPr eaLnBrk="1" hangingPunct="1"/>
            <a:r>
              <a:rPr lang="en-US" sz="3600" b="1" dirty="0">
                <a:solidFill>
                  <a:srgbClr val="FF0000"/>
                </a:solidFill>
                <a:latin typeface="Arial" pitchFamily="34" charset="0"/>
                <a:cs typeface="Arial" pitchFamily="34" charset="0"/>
              </a:rPr>
              <a:t>Example: 2</a:t>
            </a:r>
          </a:p>
        </p:txBody>
      </p:sp>
      <p:pic>
        <p:nvPicPr>
          <p:cNvPr id="99329" name="Picture 1"/>
          <p:cNvPicPr>
            <a:picLocks noChangeAspect="1" noChangeArrowheads="1"/>
          </p:cNvPicPr>
          <p:nvPr/>
        </p:nvPicPr>
        <p:blipFill>
          <a:blip r:embed="rId6"/>
          <a:srcRect/>
          <a:stretch>
            <a:fillRect/>
          </a:stretch>
        </p:blipFill>
        <p:spPr bwMode="auto">
          <a:xfrm>
            <a:off x="685800" y="762001"/>
            <a:ext cx="7086600" cy="4622900"/>
          </a:xfrm>
          <a:prstGeom prst="rect">
            <a:avLst/>
          </a:prstGeom>
          <a:noFill/>
          <a:ln w="9525">
            <a:solidFill>
              <a:srgbClr val="0000FF"/>
            </a:solidFill>
            <a:miter lim="800000"/>
            <a:headEnd/>
            <a:tailEnd/>
          </a:ln>
          <a:effectLst/>
        </p:spPr>
      </p:pic>
      <p:sp>
        <p:nvSpPr>
          <p:cNvPr id="5" name="Text Box 1031"/>
          <p:cNvSpPr txBox="1">
            <a:spLocks noChangeArrowheads="1"/>
          </p:cNvSpPr>
          <p:nvPr/>
        </p:nvSpPr>
        <p:spPr bwMode="auto">
          <a:xfrm>
            <a:off x="0" y="5562600"/>
            <a:ext cx="9144000" cy="1138773"/>
          </a:xfrm>
          <a:prstGeom prst="rect">
            <a:avLst/>
          </a:prstGeom>
          <a:noFill/>
          <a:ln w="9525">
            <a:noFill/>
            <a:miter lim="800000"/>
            <a:headEnd/>
            <a:tailEnd/>
          </a:ln>
        </p:spPr>
        <p:txBody>
          <a:bodyPr wrap="square">
            <a:spAutoFit/>
          </a:bodyPr>
          <a:lstStyle/>
          <a:p>
            <a:pPr marL="396875" indent="-336550"/>
            <a:r>
              <a:rPr lang="en-US" sz="2800" dirty="0"/>
              <a:t>L= number of links = 8; J= number f full joints = 10 </a:t>
            </a:r>
            <a:r>
              <a:rPr lang="en-US" sz="2800" dirty="0">
                <a:sym typeface="Wingdings" pitchFamily="2" charset="2"/>
              </a:rPr>
              <a:t> </a:t>
            </a:r>
            <a:r>
              <a:rPr lang="en-US" sz="2800" dirty="0">
                <a:solidFill>
                  <a:srgbClr val="0000FF"/>
                </a:solidFill>
                <a:sym typeface="Wingdings" pitchFamily="2" charset="2"/>
              </a:rPr>
              <a:t>DOF = 1</a:t>
            </a:r>
          </a:p>
          <a:p>
            <a:pPr marL="396875" indent="-336550"/>
            <a:r>
              <a:rPr lang="en-US" sz="2000" dirty="0">
                <a:solidFill>
                  <a:srgbClr val="0000FF"/>
                </a:solidFill>
                <a:sym typeface="Wingdings" pitchFamily="2" charset="2"/>
              </a:rPr>
              <a:t>Note</a:t>
            </a:r>
            <a:r>
              <a:rPr lang="en-US" sz="2000" dirty="0">
                <a:sym typeface="Wingdings" pitchFamily="2" charset="2"/>
              </a:rPr>
              <a:t>: </a:t>
            </a:r>
            <a:r>
              <a:rPr lang="en-US" sz="2000" b="1" dirty="0">
                <a:sym typeface="Wingdings" pitchFamily="2" charset="2"/>
              </a:rPr>
              <a:t>Multiple joints </a:t>
            </a:r>
            <a:r>
              <a:rPr lang="en-US" sz="2000" dirty="0">
                <a:sym typeface="Wingdings" pitchFamily="2" charset="2"/>
              </a:rPr>
              <a:t>count as one less than the number of links joined at that joint and add to the "full" (J</a:t>
            </a:r>
            <a:r>
              <a:rPr lang="en-US" sz="2000" baseline="-25000" dirty="0">
                <a:sym typeface="Wingdings" pitchFamily="2" charset="2"/>
              </a:rPr>
              <a:t>1</a:t>
            </a:r>
            <a:r>
              <a:rPr lang="en-US" sz="2000" dirty="0">
                <a:sym typeface="Wingdings" pitchFamily="2" charset="2"/>
              </a:rPr>
              <a:t>) category</a:t>
            </a:r>
            <a:r>
              <a:rPr lang="en-US" sz="2000" dirty="0"/>
              <a:t>  </a:t>
            </a:r>
          </a:p>
        </p:txBody>
      </p:sp>
      <p:pic>
        <p:nvPicPr>
          <p:cNvPr id="3" name="Audio 2">
            <a:hlinkClick r:id="" action="ppaction://media"/>
            <a:extLst>
              <a:ext uri="{FF2B5EF4-FFF2-40B4-BE49-F238E27FC236}">
                <a16:creationId xmlns:a16="http://schemas.microsoft.com/office/drawing/2014/main" id="{5A643CFB-4FD4-45A2-A7AB-057126BF6D9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798"/>
    </mc:Choice>
    <mc:Fallback>
      <p:transition spd="slow" advTm="116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0" y="0"/>
            <a:ext cx="9144000" cy="762000"/>
          </a:xfrm>
        </p:spPr>
        <p:txBody>
          <a:bodyPr/>
          <a:lstStyle/>
          <a:p>
            <a:pPr eaLnBrk="1" hangingPunct="1"/>
            <a:r>
              <a:rPr lang="en-US" sz="3600" b="1" dirty="0">
                <a:solidFill>
                  <a:srgbClr val="FF0000"/>
                </a:solidFill>
                <a:latin typeface="Arial" pitchFamily="34" charset="0"/>
                <a:cs typeface="Arial" pitchFamily="34" charset="0"/>
              </a:rPr>
              <a:t>Example: 3</a:t>
            </a:r>
          </a:p>
        </p:txBody>
      </p:sp>
      <p:sp>
        <p:nvSpPr>
          <p:cNvPr id="17412" name="Rectangle 6"/>
          <p:cNvSpPr>
            <a:spLocks noChangeArrowheads="1"/>
          </p:cNvSpPr>
          <p:nvPr/>
        </p:nvSpPr>
        <p:spPr bwMode="auto">
          <a:xfrm>
            <a:off x="533400" y="2971800"/>
            <a:ext cx="990600" cy="1447800"/>
          </a:xfrm>
          <a:prstGeom prst="rect">
            <a:avLst/>
          </a:prstGeom>
          <a:solidFill>
            <a:schemeClr val="bg1"/>
          </a:solidFill>
          <a:ln w="9525">
            <a:noFill/>
            <a:miter lim="800000"/>
            <a:headEnd/>
            <a:tailEnd/>
          </a:ln>
        </p:spPr>
        <p:txBody>
          <a:bodyPr wrap="none" anchor="ctr"/>
          <a:lstStyle/>
          <a:p>
            <a:endParaRPr lang="en-US"/>
          </a:p>
        </p:txBody>
      </p:sp>
      <p:pic>
        <p:nvPicPr>
          <p:cNvPr id="97281" name="Picture 1"/>
          <p:cNvPicPr>
            <a:picLocks noChangeAspect="1" noChangeArrowheads="1"/>
          </p:cNvPicPr>
          <p:nvPr/>
        </p:nvPicPr>
        <p:blipFill>
          <a:blip r:embed="rId6"/>
          <a:srcRect/>
          <a:stretch>
            <a:fillRect/>
          </a:stretch>
        </p:blipFill>
        <p:spPr bwMode="auto">
          <a:xfrm>
            <a:off x="228600" y="685800"/>
            <a:ext cx="7315200" cy="5859262"/>
          </a:xfrm>
          <a:prstGeom prst="rect">
            <a:avLst/>
          </a:prstGeom>
          <a:noFill/>
          <a:ln w="9525">
            <a:noFill/>
            <a:miter lim="800000"/>
            <a:headEnd/>
            <a:tailEnd/>
          </a:ln>
          <a:effectLst/>
        </p:spPr>
      </p:pic>
      <p:sp>
        <p:nvSpPr>
          <p:cNvPr id="6" name="Text Box 1031"/>
          <p:cNvSpPr txBox="1">
            <a:spLocks noChangeArrowheads="1"/>
          </p:cNvSpPr>
          <p:nvPr/>
        </p:nvSpPr>
        <p:spPr bwMode="auto">
          <a:xfrm>
            <a:off x="1905000" y="5715000"/>
            <a:ext cx="8382000" cy="954107"/>
          </a:xfrm>
          <a:prstGeom prst="rect">
            <a:avLst/>
          </a:prstGeom>
          <a:noFill/>
          <a:ln w="9525">
            <a:noFill/>
            <a:miter lim="800000"/>
            <a:headEnd/>
            <a:tailEnd/>
          </a:ln>
        </p:spPr>
        <p:txBody>
          <a:bodyPr wrap="square">
            <a:spAutoFit/>
          </a:bodyPr>
          <a:lstStyle/>
          <a:p>
            <a:pPr marL="396875" indent="-336550"/>
            <a:r>
              <a:rPr lang="en-US" sz="2800" dirty="0"/>
              <a:t> L=</a:t>
            </a:r>
            <a:r>
              <a:rPr lang="en-US" sz="2800" dirty="0">
                <a:latin typeface="Arial" pitchFamily="34" charset="0"/>
              </a:rPr>
              <a:t> number of links = 6</a:t>
            </a:r>
          </a:p>
          <a:p>
            <a:pPr marL="396875" indent="-336550"/>
            <a:r>
              <a:rPr lang="en-US" sz="2800" dirty="0">
                <a:latin typeface="Arial" pitchFamily="34" charset="0"/>
              </a:rPr>
              <a:t>J= number f full joints = 7.5 </a:t>
            </a:r>
            <a:r>
              <a:rPr lang="en-US" sz="2800" dirty="0">
                <a:latin typeface="Arial" pitchFamily="34" charset="0"/>
                <a:sym typeface="Wingdings" pitchFamily="2" charset="2"/>
              </a:rPr>
              <a:t> </a:t>
            </a:r>
            <a:r>
              <a:rPr lang="en-US" sz="2800" dirty="0">
                <a:solidFill>
                  <a:srgbClr val="0000FF"/>
                </a:solidFill>
                <a:latin typeface="Arial" pitchFamily="34" charset="0"/>
                <a:sym typeface="Wingdings" pitchFamily="2" charset="2"/>
              </a:rPr>
              <a:t>DOF = 0</a:t>
            </a:r>
            <a:r>
              <a:rPr lang="en-US" sz="2800" dirty="0">
                <a:solidFill>
                  <a:srgbClr val="0000FF"/>
                </a:solidFill>
                <a:latin typeface="Arial" pitchFamily="34" charset="0"/>
              </a:rPr>
              <a:t> </a:t>
            </a:r>
            <a:r>
              <a:rPr lang="en-US" sz="2800" dirty="0">
                <a:solidFill>
                  <a:srgbClr val="0000FF"/>
                </a:solidFill>
              </a:rPr>
              <a:t> </a:t>
            </a:r>
          </a:p>
        </p:txBody>
      </p:sp>
      <p:pic>
        <p:nvPicPr>
          <p:cNvPr id="2" name="Audio 1">
            <a:hlinkClick r:id="" action="ppaction://media"/>
            <a:extLst>
              <a:ext uri="{FF2B5EF4-FFF2-40B4-BE49-F238E27FC236}">
                <a16:creationId xmlns:a16="http://schemas.microsoft.com/office/drawing/2014/main" id="{25B61691-912C-4872-BCB4-D934CAAFCFF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530"/>
    </mc:Choice>
    <mc:Fallback>
      <p:transition spd="slow" advTm="54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rgbClr val="FF0000"/>
                </a:solidFill>
              </a:rPr>
              <a:t>Exercise: 1</a:t>
            </a:r>
          </a:p>
        </p:txBody>
      </p:sp>
      <p:sp>
        <p:nvSpPr>
          <p:cNvPr id="3" name="Content Placeholder 2"/>
          <p:cNvSpPr>
            <a:spLocks noGrp="1"/>
          </p:cNvSpPr>
          <p:nvPr>
            <p:ph idx="1"/>
          </p:nvPr>
        </p:nvSpPr>
        <p:spPr>
          <a:xfrm>
            <a:off x="304800" y="838200"/>
            <a:ext cx="8610600" cy="609600"/>
          </a:xfrm>
        </p:spPr>
        <p:txBody>
          <a:bodyPr>
            <a:normAutofit/>
          </a:bodyPr>
          <a:lstStyle/>
          <a:p>
            <a:r>
              <a:rPr lang="en-US" sz="2800" dirty="0"/>
              <a:t>Determine the degrees of freedom of a </a:t>
            </a:r>
            <a:r>
              <a:rPr lang="en-US" sz="2800" dirty="0">
                <a:solidFill>
                  <a:srgbClr val="0000FF"/>
                </a:solidFill>
              </a:rPr>
              <a:t>six bar linkage</a:t>
            </a:r>
            <a:r>
              <a:rPr lang="en-US" sz="2800" dirty="0"/>
              <a:t>.</a:t>
            </a:r>
          </a:p>
        </p:txBody>
      </p:sp>
      <p:pic>
        <p:nvPicPr>
          <p:cNvPr id="181250" name="Picture 2"/>
          <p:cNvPicPr>
            <a:picLocks noChangeAspect="1" noChangeArrowheads="1"/>
          </p:cNvPicPr>
          <p:nvPr/>
        </p:nvPicPr>
        <p:blipFill>
          <a:blip r:embed="rId4"/>
          <a:srcRect/>
          <a:stretch>
            <a:fillRect/>
          </a:stretch>
        </p:blipFill>
        <p:spPr bwMode="auto">
          <a:xfrm>
            <a:off x="1143000" y="1676400"/>
            <a:ext cx="7048500" cy="4914900"/>
          </a:xfrm>
          <a:prstGeom prst="rect">
            <a:avLst/>
          </a:prstGeom>
          <a:noFill/>
          <a:ln w="9525">
            <a:noFill/>
            <a:miter lim="800000"/>
            <a:headEnd/>
            <a:tailEnd/>
          </a:ln>
          <a:effectLst/>
        </p:spPr>
      </p:pic>
      <p:pic>
        <p:nvPicPr>
          <p:cNvPr id="5" name="Audio 4">
            <a:hlinkClick r:id="" action="ppaction://media"/>
            <a:extLst>
              <a:ext uri="{FF2B5EF4-FFF2-40B4-BE49-F238E27FC236}">
                <a16:creationId xmlns:a16="http://schemas.microsoft.com/office/drawing/2014/main" id="{2905510F-A3A7-40B2-9A50-1EC467881E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318"/>
    </mc:Choice>
    <mc:Fallback>
      <p:transition spd="slow" advTm="21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rgbClr val="FF0000"/>
                </a:solidFill>
              </a:rPr>
              <a:t>Exercise: 1 (contd.)</a:t>
            </a:r>
          </a:p>
        </p:txBody>
      </p:sp>
      <p:sp>
        <p:nvSpPr>
          <p:cNvPr id="3" name="Content Placeholder 2"/>
          <p:cNvSpPr>
            <a:spLocks noGrp="1"/>
          </p:cNvSpPr>
          <p:nvPr>
            <p:ph idx="1"/>
          </p:nvPr>
        </p:nvSpPr>
        <p:spPr>
          <a:xfrm>
            <a:off x="304800" y="838200"/>
            <a:ext cx="8610600" cy="6019800"/>
          </a:xfrm>
        </p:spPr>
        <p:txBody>
          <a:bodyPr>
            <a:normAutofit/>
          </a:bodyPr>
          <a:lstStyle/>
          <a:p>
            <a:pPr>
              <a:lnSpc>
                <a:spcPct val="150000"/>
              </a:lnSpc>
            </a:pPr>
            <a:r>
              <a:rPr lang="en-US" sz="2800" dirty="0"/>
              <a:t>There are </a:t>
            </a:r>
            <a:r>
              <a:rPr lang="en-US" sz="2800" dirty="0">
                <a:solidFill>
                  <a:srgbClr val="0000FF"/>
                </a:solidFill>
              </a:rPr>
              <a:t>four binary links </a:t>
            </a:r>
            <a:r>
              <a:rPr lang="en-US" sz="2800" dirty="0"/>
              <a:t>and </a:t>
            </a:r>
            <a:r>
              <a:rPr lang="en-US" sz="2800" dirty="0">
                <a:solidFill>
                  <a:srgbClr val="0000FF"/>
                </a:solidFill>
              </a:rPr>
              <a:t>two ternary links </a:t>
            </a:r>
            <a:r>
              <a:rPr lang="en-US" sz="2800" dirty="0"/>
              <a:t>(i.e. link 1 &amp; 3). The number of joints are (you can count them directly or use the following formula)</a:t>
            </a:r>
          </a:p>
          <a:p>
            <a:pPr>
              <a:lnSpc>
                <a:spcPct val="150000"/>
              </a:lnSpc>
            </a:pPr>
            <a:endParaRPr lang="en-US" sz="2800" dirty="0"/>
          </a:p>
          <a:p>
            <a:pPr>
              <a:lnSpc>
                <a:spcPct val="150000"/>
              </a:lnSpc>
            </a:pPr>
            <a:endParaRPr lang="en-US" sz="2800" dirty="0"/>
          </a:p>
          <a:p>
            <a:pPr>
              <a:lnSpc>
                <a:spcPct val="150000"/>
              </a:lnSpc>
            </a:pPr>
            <a:endParaRPr lang="en-US" sz="2800" dirty="0"/>
          </a:p>
          <a:p>
            <a:pPr>
              <a:lnSpc>
                <a:spcPct val="150000"/>
              </a:lnSpc>
            </a:pPr>
            <a:r>
              <a:rPr lang="en-US" sz="2800" dirty="0"/>
              <a:t>According to </a:t>
            </a:r>
            <a:r>
              <a:rPr lang="en-US" sz="2800" dirty="0" err="1"/>
              <a:t>Gruebler</a:t>
            </a:r>
            <a:r>
              <a:rPr lang="en-US" sz="2800" dirty="0"/>
              <a:t>/</a:t>
            </a:r>
            <a:r>
              <a:rPr lang="en-US" sz="2800" dirty="0" err="1"/>
              <a:t>Kutzbach</a:t>
            </a:r>
            <a:r>
              <a:rPr lang="en-US" sz="2800" dirty="0"/>
              <a:t> equation</a:t>
            </a:r>
          </a:p>
          <a:p>
            <a:pPr algn="ctr">
              <a:lnSpc>
                <a:spcPct val="150000"/>
              </a:lnSpc>
              <a:buNone/>
            </a:pPr>
            <a:r>
              <a:rPr lang="en-US" sz="2800" b="1" dirty="0">
                <a:solidFill>
                  <a:srgbClr val="0000FF"/>
                </a:solidFill>
              </a:rPr>
              <a:t>M = 3 (6 – 1) – 2  x 7 = 1</a:t>
            </a:r>
          </a:p>
        </p:txBody>
      </p:sp>
      <p:pic>
        <p:nvPicPr>
          <p:cNvPr id="182274" name="Picture 2"/>
          <p:cNvPicPr>
            <a:picLocks noChangeAspect="1" noChangeArrowheads="1"/>
          </p:cNvPicPr>
          <p:nvPr/>
        </p:nvPicPr>
        <p:blipFill>
          <a:blip r:embed="rId4"/>
          <a:srcRect/>
          <a:stretch>
            <a:fillRect/>
          </a:stretch>
        </p:blipFill>
        <p:spPr bwMode="auto">
          <a:xfrm>
            <a:off x="2438400" y="2819400"/>
            <a:ext cx="4136411" cy="1881187"/>
          </a:xfrm>
          <a:prstGeom prst="rect">
            <a:avLst/>
          </a:prstGeom>
          <a:noFill/>
          <a:ln w="9525">
            <a:noFill/>
            <a:miter lim="800000"/>
            <a:headEnd/>
            <a:tailEnd/>
          </a:ln>
          <a:effectLst/>
        </p:spPr>
      </p:pic>
      <p:pic>
        <p:nvPicPr>
          <p:cNvPr id="5" name="Audio 4">
            <a:hlinkClick r:id="" action="ppaction://media"/>
            <a:extLst>
              <a:ext uri="{FF2B5EF4-FFF2-40B4-BE49-F238E27FC236}">
                <a16:creationId xmlns:a16="http://schemas.microsoft.com/office/drawing/2014/main" id="{EC160230-F878-4B3B-A255-560B55ED21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711"/>
    </mc:Choice>
    <mc:Fallback>
      <p:transition spd="slow" advTm="42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rgbClr val="FF0000"/>
                </a:solidFill>
              </a:rPr>
              <a:t>Exercise: 2</a:t>
            </a:r>
          </a:p>
        </p:txBody>
      </p:sp>
      <p:sp>
        <p:nvSpPr>
          <p:cNvPr id="3" name="Content Placeholder 2"/>
          <p:cNvSpPr>
            <a:spLocks noGrp="1"/>
          </p:cNvSpPr>
          <p:nvPr>
            <p:ph idx="1"/>
          </p:nvPr>
        </p:nvSpPr>
        <p:spPr>
          <a:xfrm>
            <a:off x="304800" y="838200"/>
            <a:ext cx="8610600" cy="609600"/>
          </a:xfrm>
        </p:spPr>
        <p:txBody>
          <a:bodyPr>
            <a:normAutofit fontScale="92500"/>
          </a:bodyPr>
          <a:lstStyle/>
          <a:p>
            <a:r>
              <a:rPr lang="en-US" sz="2800" dirty="0"/>
              <a:t>Determine the degrees of freedom of a </a:t>
            </a:r>
            <a:r>
              <a:rPr lang="en-US" sz="2800" dirty="0">
                <a:solidFill>
                  <a:srgbClr val="0000FF"/>
                </a:solidFill>
              </a:rPr>
              <a:t>eight bar linkage</a:t>
            </a:r>
            <a:r>
              <a:rPr lang="en-US" sz="2800" dirty="0"/>
              <a:t>.</a:t>
            </a:r>
          </a:p>
        </p:txBody>
      </p:sp>
      <p:pic>
        <p:nvPicPr>
          <p:cNvPr id="183298" name="Picture 2"/>
          <p:cNvPicPr>
            <a:picLocks noChangeAspect="1" noChangeArrowheads="1"/>
          </p:cNvPicPr>
          <p:nvPr/>
        </p:nvPicPr>
        <p:blipFill>
          <a:blip r:embed="rId4"/>
          <a:srcRect/>
          <a:stretch>
            <a:fillRect/>
          </a:stretch>
        </p:blipFill>
        <p:spPr bwMode="auto">
          <a:xfrm>
            <a:off x="838200" y="1600200"/>
            <a:ext cx="7448550" cy="49530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5032A915-55FC-4DF9-A0FF-3359D0CD5E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39"/>
    </mc:Choice>
    <mc:Fallback>
      <p:transition spd="slow" advTm="9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rgbClr val="FF0000"/>
                </a:solidFill>
              </a:rPr>
              <a:t>Exercise: 2 (contd.)</a:t>
            </a:r>
          </a:p>
        </p:txBody>
      </p:sp>
      <p:sp>
        <p:nvSpPr>
          <p:cNvPr id="3" name="Content Placeholder 2"/>
          <p:cNvSpPr>
            <a:spLocks noGrp="1"/>
          </p:cNvSpPr>
          <p:nvPr>
            <p:ph idx="1"/>
          </p:nvPr>
        </p:nvSpPr>
        <p:spPr>
          <a:xfrm>
            <a:off x="304800" y="838200"/>
            <a:ext cx="8610600" cy="6019800"/>
          </a:xfrm>
        </p:spPr>
        <p:txBody>
          <a:bodyPr>
            <a:normAutofit/>
          </a:bodyPr>
          <a:lstStyle/>
          <a:p>
            <a:pPr>
              <a:lnSpc>
                <a:spcPct val="150000"/>
              </a:lnSpc>
            </a:pPr>
            <a:r>
              <a:rPr lang="en-US" sz="2800" dirty="0"/>
              <a:t>There are </a:t>
            </a:r>
            <a:r>
              <a:rPr lang="en-US" sz="2800" dirty="0">
                <a:solidFill>
                  <a:srgbClr val="0000FF"/>
                </a:solidFill>
              </a:rPr>
              <a:t>five binary links </a:t>
            </a:r>
            <a:r>
              <a:rPr lang="en-US" sz="2800" dirty="0"/>
              <a:t>(n</a:t>
            </a:r>
            <a:r>
              <a:rPr lang="en-US" sz="2800" baseline="-25000" dirty="0"/>
              <a:t>2</a:t>
            </a:r>
            <a:r>
              <a:rPr lang="en-US" sz="2800" dirty="0"/>
              <a:t> = 5), </a:t>
            </a:r>
            <a:r>
              <a:rPr lang="en-US" sz="2800" dirty="0">
                <a:solidFill>
                  <a:srgbClr val="0000FF"/>
                </a:solidFill>
              </a:rPr>
              <a:t>two ternary links </a:t>
            </a:r>
            <a:r>
              <a:rPr lang="en-US" sz="2800" dirty="0"/>
              <a:t>(n</a:t>
            </a:r>
            <a:r>
              <a:rPr lang="en-US" sz="2800" baseline="-25000" dirty="0"/>
              <a:t>3</a:t>
            </a:r>
            <a:r>
              <a:rPr lang="en-US" sz="2800" dirty="0"/>
              <a:t> = 2) and </a:t>
            </a:r>
            <a:r>
              <a:rPr lang="en-US" sz="2800" dirty="0">
                <a:solidFill>
                  <a:srgbClr val="0000FF"/>
                </a:solidFill>
              </a:rPr>
              <a:t>one quaternary link </a:t>
            </a:r>
            <a:r>
              <a:rPr lang="en-US" sz="2800" dirty="0"/>
              <a:t>(n</a:t>
            </a:r>
            <a:r>
              <a:rPr lang="en-US" sz="2800" baseline="-25000" dirty="0"/>
              <a:t>4 </a:t>
            </a:r>
            <a:r>
              <a:rPr lang="en-US" sz="2800" dirty="0"/>
              <a:t>= 1). Thus,  number of joints are</a:t>
            </a:r>
          </a:p>
          <a:p>
            <a:pPr>
              <a:lnSpc>
                <a:spcPct val="150000"/>
              </a:lnSpc>
            </a:pPr>
            <a:endParaRPr lang="en-US" sz="2800" dirty="0"/>
          </a:p>
          <a:p>
            <a:pPr>
              <a:lnSpc>
                <a:spcPct val="150000"/>
              </a:lnSpc>
            </a:pPr>
            <a:r>
              <a:rPr lang="en-US" sz="2800" dirty="0"/>
              <a:t>According to </a:t>
            </a:r>
            <a:r>
              <a:rPr lang="en-US" sz="2800" dirty="0" err="1"/>
              <a:t>Gruebler</a:t>
            </a:r>
            <a:r>
              <a:rPr lang="en-US" sz="2800" dirty="0"/>
              <a:t>/</a:t>
            </a:r>
            <a:r>
              <a:rPr lang="en-US" sz="2800" dirty="0" err="1"/>
              <a:t>Kutzbach</a:t>
            </a:r>
            <a:r>
              <a:rPr lang="en-US" sz="2800" dirty="0"/>
              <a:t> equation</a:t>
            </a:r>
          </a:p>
          <a:p>
            <a:pPr algn="ctr">
              <a:lnSpc>
                <a:spcPct val="150000"/>
              </a:lnSpc>
              <a:buNone/>
            </a:pPr>
            <a:r>
              <a:rPr lang="en-US" sz="2800" b="1" dirty="0">
                <a:solidFill>
                  <a:srgbClr val="0000FF"/>
                </a:solidFill>
              </a:rPr>
              <a:t>M = 3 (8 – 1) – 2  x 10 = 1</a:t>
            </a:r>
          </a:p>
          <a:p>
            <a:pPr>
              <a:lnSpc>
                <a:spcPct val="150000"/>
              </a:lnSpc>
            </a:pPr>
            <a:r>
              <a:rPr lang="en-US" sz="2800" dirty="0"/>
              <a:t>Thus, this linkage has also one degree of freedom.</a:t>
            </a:r>
          </a:p>
        </p:txBody>
      </p:sp>
      <p:pic>
        <p:nvPicPr>
          <p:cNvPr id="184322" name="Picture 2"/>
          <p:cNvPicPr>
            <a:picLocks noChangeAspect="1" noChangeArrowheads="1"/>
          </p:cNvPicPr>
          <p:nvPr/>
        </p:nvPicPr>
        <p:blipFill>
          <a:blip r:embed="rId4"/>
          <a:srcRect/>
          <a:stretch>
            <a:fillRect/>
          </a:stretch>
        </p:blipFill>
        <p:spPr bwMode="auto">
          <a:xfrm>
            <a:off x="2286000" y="2590800"/>
            <a:ext cx="5879523" cy="10668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778A823E-7668-4348-9745-E99F237616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57"/>
    </mc:Choice>
    <mc:Fallback>
      <p:transition spd="slow" advTm="3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a:solidFill>
                  <a:srgbClr val="FF0000"/>
                </a:solidFill>
              </a:rPr>
              <a:t>Exercise: 3</a:t>
            </a:r>
          </a:p>
        </p:txBody>
      </p:sp>
      <p:sp>
        <p:nvSpPr>
          <p:cNvPr id="3" name="Content Placeholder 2"/>
          <p:cNvSpPr>
            <a:spLocks noGrp="1"/>
          </p:cNvSpPr>
          <p:nvPr>
            <p:ph idx="1"/>
          </p:nvPr>
        </p:nvSpPr>
        <p:spPr>
          <a:xfrm>
            <a:off x="381000" y="762000"/>
            <a:ext cx="8229600" cy="1066800"/>
          </a:xfrm>
        </p:spPr>
        <p:txBody>
          <a:bodyPr/>
          <a:lstStyle/>
          <a:p>
            <a:r>
              <a:rPr lang="en-US" dirty="0"/>
              <a:t>Determine the d.o.f or mobility of the planar mechanism illustrated below</a:t>
            </a:r>
          </a:p>
        </p:txBody>
      </p:sp>
      <p:pic>
        <p:nvPicPr>
          <p:cNvPr id="56322" name="Picture 2"/>
          <p:cNvPicPr>
            <a:picLocks noChangeAspect="1" noChangeArrowheads="1"/>
          </p:cNvPicPr>
          <p:nvPr/>
        </p:nvPicPr>
        <p:blipFill>
          <a:blip r:embed="rId4"/>
          <a:srcRect/>
          <a:stretch>
            <a:fillRect/>
          </a:stretch>
        </p:blipFill>
        <p:spPr bwMode="auto">
          <a:xfrm>
            <a:off x="1143000" y="2057400"/>
            <a:ext cx="6705600" cy="4627111"/>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BA6B64E6-638F-4410-AB2C-12EE53E7E1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34"/>
    </mc:Choice>
    <mc:Fallback>
      <p:transition spd="slow" advTm="9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429000"/>
            <a:ext cx="8305800" cy="1981200"/>
          </a:xfrm>
        </p:spPr>
        <p:txBody>
          <a:bodyPr>
            <a:normAutofit/>
          </a:bodyPr>
          <a:lstStyle/>
          <a:p>
            <a:r>
              <a:rPr lang="en-US" sz="2400" dirty="0"/>
              <a:t>The link numbers and the joint types for the mechanism are illustrated above. The number of links is </a:t>
            </a:r>
            <a:r>
              <a:rPr lang="en-US" sz="2400" dirty="0">
                <a:solidFill>
                  <a:srgbClr val="0000FF"/>
                </a:solidFill>
              </a:rPr>
              <a:t>n = 5</a:t>
            </a:r>
            <a:r>
              <a:rPr lang="en-US" sz="2400" dirty="0"/>
              <a:t>, the number of lower pairs is </a:t>
            </a:r>
            <a:r>
              <a:rPr lang="en-US" sz="2400" dirty="0">
                <a:solidFill>
                  <a:srgbClr val="0000FF"/>
                </a:solidFill>
              </a:rPr>
              <a:t>j</a:t>
            </a:r>
            <a:r>
              <a:rPr lang="en-US" sz="2400" baseline="-25000" dirty="0">
                <a:solidFill>
                  <a:srgbClr val="0000FF"/>
                </a:solidFill>
              </a:rPr>
              <a:t>1</a:t>
            </a:r>
            <a:r>
              <a:rPr lang="en-US" sz="2400" dirty="0">
                <a:solidFill>
                  <a:srgbClr val="0000FF"/>
                </a:solidFill>
              </a:rPr>
              <a:t> = 5</a:t>
            </a:r>
            <a:r>
              <a:rPr lang="en-US" sz="2400" dirty="0"/>
              <a:t>, and the number of higher pairs is </a:t>
            </a:r>
            <a:r>
              <a:rPr lang="en-US" sz="2400" dirty="0">
                <a:solidFill>
                  <a:srgbClr val="0000FF"/>
                </a:solidFill>
              </a:rPr>
              <a:t>h or j</a:t>
            </a:r>
            <a:r>
              <a:rPr lang="en-US" sz="2400" baseline="-25000" dirty="0">
                <a:solidFill>
                  <a:srgbClr val="0000FF"/>
                </a:solidFill>
              </a:rPr>
              <a:t>2</a:t>
            </a:r>
            <a:r>
              <a:rPr lang="en-US" sz="2400" dirty="0">
                <a:solidFill>
                  <a:srgbClr val="0000FF"/>
                </a:solidFill>
              </a:rPr>
              <a:t> = 1</a:t>
            </a:r>
            <a:r>
              <a:rPr lang="en-US" sz="2400" dirty="0"/>
              <a:t>. Substituting these values into the </a:t>
            </a:r>
            <a:r>
              <a:rPr lang="en-US" sz="2400" dirty="0" err="1">
                <a:solidFill>
                  <a:srgbClr val="FF0000"/>
                </a:solidFill>
              </a:rPr>
              <a:t>Kutzbach</a:t>
            </a:r>
            <a:r>
              <a:rPr lang="en-US" sz="2400" dirty="0">
                <a:solidFill>
                  <a:srgbClr val="FF0000"/>
                </a:solidFill>
              </a:rPr>
              <a:t> criterion</a:t>
            </a:r>
            <a:r>
              <a:rPr lang="en-US" sz="2400" dirty="0"/>
              <a:t>, the mobility of the mechanism is</a:t>
            </a:r>
          </a:p>
        </p:txBody>
      </p:sp>
      <p:pic>
        <p:nvPicPr>
          <p:cNvPr id="57346" name="Picture 2"/>
          <p:cNvPicPr>
            <a:picLocks noChangeAspect="1" noChangeArrowheads="1"/>
          </p:cNvPicPr>
          <p:nvPr/>
        </p:nvPicPr>
        <p:blipFill>
          <a:blip r:embed="rId4"/>
          <a:srcRect/>
          <a:stretch>
            <a:fillRect/>
          </a:stretch>
        </p:blipFill>
        <p:spPr bwMode="auto">
          <a:xfrm>
            <a:off x="1295401" y="228600"/>
            <a:ext cx="4953000" cy="3074071"/>
          </a:xfrm>
          <a:prstGeom prst="rect">
            <a:avLst/>
          </a:prstGeom>
          <a:noFill/>
          <a:ln w="9525">
            <a:noFill/>
            <a:miter lim="800000"/>
            <a:headEnd/>
            <a:tailEnd/>
          </a:ln>
          <a:effectLst/>
        </p:spPr>
      </p:pic>
      <p:sp>
        <p:nvSpPr>
          <p:cNvPr id="7" name="Rectangle 6"/>
          <p:cNvSpPr/>
          <p:nvPr/>
        </p:nvSpPr>
        <p:spPr>
          <a:xfrm>
            <a:off x="2362200" y="5334000"/>
            <a:ext cx="4209807" cy="671851"/>
          </a:xfrm>
          <a:prstGeom prst="rect">
            <a:avLst/>
          </a:prstGeom>
        </p:spPr>
        <p:txBody>
          <a:bodyPr wrap="none">
            <a:spAutoFit/>
          </a:bodyPr>
          <a:lstStyle/>
          <a:p>
            <a:pPr algn="ctr">
              <a:lnSpc>
                <a:spcPct val="150000"/>
              </a:lnSpc>
              <a:buNone/>
            </a:pPr>
            <a:r>
              <a:rPr lang="en-US" sz="2800" b="1" dirty="0">
                <a:solidFill>
                  <a:srgbClr val="0000FF"/>
                </a:solidFill>
              </a:rPr>
              <a:t>M = 3 (5 – 1) – 2  x 5 – 1 = 1</a:t>
            </a:r>
          </a:p>
        </p:txBody>
      </p:sp>
      <p:sp>
        <p:nvSpPr>
          <p:cNvPr id="8" name="Rectangle 7"/>
          <p:cNvSpPr/>
          <p:nvPr/>
        </p:nvSpPr>
        <p:spPr>
          <a:xfrm>
            <a:off x="304800" y="6019800"/>
            <a:ext cx="8686800" cy="830997"/>
          </a:xfrm>
          <a:prstGeom prst="rect">
            <a:avLst/>
          </a:prstGeom>
        </p:spPr>
        <p:txBody>
          <a:bodyPr wrap="square">
            <a:spAutoFit/>
          </a:bodyPr>
          <a:lstStyle/>
          <a:p>
            <a:r>
              <a:rPr lang="en-US" sz="2400" dirty="0"/>
              <a:t>that is, a single input motion is required to gives unique output motion. </a:t>
            </a:r>
          </a:p>
        </p:txBody>
      </p:sp>
      <p:pic>
        <p:nvPicPr>
          <p:cNvPr id="2" name="Audio 1">
            <a:hlinkClick r:id="" action="ppaction://media"/>
            <a:extLst>
              <a:ext uri="{FF2B5EF4-FFF2-40B4-BE49-F238E27FC236}">
                <a16:creationId xmlns:a16="http://schemas.microsoft.com/office/drawing/2014/main" id="{A8C55AF1-0291-4A97-B02C-C54B4F1E42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884"/>
    </mc:Choice>
    <mc:Fallback>
      <p:transition spd="slow" advTm="5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a:solidFill>
                  <a:srgbClr val="FF0000"/>
                </a:solidFill>
              </a:rPr>
              <a:t>Exercise: 4</a:t>
            </a:r>
          </a:p>
        </p:txBody>
      </p:sp>
      <p:sp>
        <p:nvSpPr>
          <p:cNvPr id="3" name="Content Placeholder 2"/>
          <p:cNvSpPr>
            <a:spLocks noGrp="1"/>
          </p:cNvSpPr>
          <p:nvPr>
            <p:ph idx="1"/>
          </p:nvPr>
        </p:nvSpPr>
        <p:spPr>
          <a:xfrm>
            <a:off x="381000" y="609600"/>
            <a:ext cx="8229600" cy="1066800"/>
          </a:xfrm>
        </p:spPr>
        <p:txBody>
          <a:bodyPr/>
          <a:lstStyle/>
          <a:p>
            <a:r>
              <a:rPr lang="en-US" dirty="0"/>
              <a:t>Determine the d.o.f or mobility of the planar mechanism illustrated below</a:t>
            </a:r>
          </a:p>
        </p:txBody>
      </p:sp>
      <p:pic>
        <p:nvPicPr>
          <p:cNvPr id="58370" name="Picture 2"/>
          <p:cNvPicPr>
            <a:picLocks noChangeAspect="1" noChangeArrowheads="1"/>
          </p:cNvPicPr>
          <p:nvPr/>
        </p:nvPicPr>
        <p:blipFill>
          <a:blip r:embed="rId4"/>
          <a:srcRect/>
          <a:stretch>
            <a:fillRect/>
          </a:stretch>
        </p:blipFill>
        <p:spPr bwMode="auto">
          <a:xfrm>
            <a:off x="1447800" y="1676400"/>
            <a:ext cx="5715000" cy="49149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F8539AFA-8706-4845-9A25-AD0F100F90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45"/>
    </mc:Choice>
    <mc:Fallback>
      <p:transition spd="slow" advTm="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3733800" cy="4525963"/>
          </a:xfrm>
        </p:spPr>
        <p:txBody>
          <a:bodyPr>
            <a:normAutofit fontScale="92500" lnSpcReduction="20000"/>
          </a:bodyPr>
          <a:lstStyle/>
          <a:p>
            <a:r>
              <a:rPr lang="en-US" dirty="0"/>
              <a:t>The number of links is </a:t>
            </a:r>
            <a:r>
              <a:rPr lang="en-US" dirty="0">
                <a:solidFill>
                  <a:srgbClr val="0000FF"/>
                </a:solidFill>
              </a:rPr>
              <a:t>n = 5</a:t>
            </a:r>
            <a:r>
              <a:rPr lang="en-US" dirty="0"/>
              <a:t>, the number of lower pairs is </a:t>
            </a:r>
            <a:r>
              <a:rPr lang="en-US" dirty="0">
                <a:solidFill>
                  <a:srgbClr val="0000FF"/>
                </a:solidFill>
              </a:rPr>
              <a:t>j</a:t>
            </a:r>
            <a:r>
              <a:rPr lang="en-US" baseline="-25000" dirty="0">
                <a:solidFill>
                  <a:srgbClr val="0000FF"/>
                </a:solidFill>
              </a:rPr>
              <a:t>1</a:t>
            </a:r>
            <a:r>
              <a:rPr lang="en-US" dirty="0">
                <a:solidFill>
                  <a:srgbClr val="0000FF"/>
                </a:solidFill>
              </a:rPr>
              <a:t> = 5</a:t>
            </a:r>
            <a:r>
              <a:rPr lang="en-US" dirty="0"/>
              <a:t>, and the number of higher pairs is </a:t>
            </a:r>
            <a:r>
              <a:rPr lang="en-US" dirty="0">
                <a:solidFill>
                  <a:srgbClr val="0000FF"/>
                </a:solidFill>
              </a:rPr>
              <a:t>h or j</a:t>
            </a:r>
            <a:r>
              <a:rPr lang="en-US" baseline="-25000" dirty="0">
                <a:solidFill>
                  <a:srgbClr val="0000FF"/>
                </a:solidFill>
              </a:rPr>
              <a:t>2</a:t>
            </a:r>
            <a:r>
              <a:rPr lang="en-US" dirty="0">
                <a:solidFill>
                  <a:srgbClr val="0000FF"/>
                </a:solidFill>
              </a:rPr>
              <a:t> = 1</a:t>
            </a:r>
            <a:r>
              <a:rPr lang="en-US" dirty="0"/>
              <a:t>. Substituting these values into the </a:t>
            </a:r>
            <a:r>
              <a:rPr lang="en-US" dirty="0" err="1">
                <a:solidFill>
                  <a:srgbClr val="FF0000"/>
                </a:solidFill>
              </a:rPr>
              <a:t>Kutzbach</a:t>
            </a:r>
            <a:r>
              <a:rPr lang="en-US" dirty="0">
                <a:solidFill>
                  <a:srgbClr val="FF0000"/>
                </a:solidFill>
              </a:rPr>
              <a:t> criterion</a:t>
            </a:r>
            <a:r>
              <a:rPr lang="en-US" dirty="0"/>
              <a:t>, the mobility of the mechanism is</a:t>
            </a:r>
          </a:p>
        </p:txBody>
      </p:sp>
      <p:pic>
        <p:nvPicPr>
          <p:cNvPr id="59394" name="Picture 2"/>
          <p:cNvPicPr>
            <a:picLocks noChangeAspect="1" noChangeArrowheads="1"/>
          </p:cNvPicPr>
          <p:nvPr/>
        </p:nvPicPr>
        <p:blipFill>
          <a:blip r:embed="rId4"/>
          <a:srcRect/>
          <a:stretch>
            <a:fillRect/>
          </a:stretch>
        </p:blipFill>
        <p:spPr bwMode="auto">
          <a:xfrm>
            <a:off x="4114800" y="914400"/>
            <a:ext cx="4799997" cy="5257800"/>
          </a:xfrm>
          <a:prstGeom prst="rect">
            <a:avLst/>
          </a:prstGeom>
          <a:noFill/>
          <a:ln w="9525">
            <a:noFill/>
            <a:miter lim="800000"/>
            <a:headEnd/>
            <a:tailEnd/>
          </a:ln>
          <a:effectLst/>
        </p:spPr>
      </p:pic>
      <p:sp>
        <p:nvSpPr>
          <p:cNvPr id="5" name="Rectangle 4"/>
          <p:cNvSpPr/>
          <p:nvPr/>
        </p:nvSpPr>
        <p:spPr>
          <a:xfrm>
            <a:off x="457200" y="5867400"/>
            <a:ext cx="4209807" cy="671851"/>
          </a:xfrm>
          <a:prstGeom prst="rect">
            <a:avLst/>
          </a:prstGeom>
        </p:spPr>
        <p:txBody>
          <a:bodyPr wrap="none">
            <a:spAutoFit/>
          </a:bodyPr>
          <a:lstStyle/>
          <a:p>
            <a:pPr algn="ctr">
              <a:lnSpc>
                <a:spcPct val="150000"/>
              </a:lnSpc>
              <a:buNone/>
            </a:pPr>
            <a:r>
              <a:rPr lang="en-US" sz="2800" b="1" dirty="0">
                <a:solidFill>
                  <a:srgbClr val="0000FF"/>
                </a:solidFill>
              </a:rPr>
              <a:t>M = 3 (5 – 1) – 2  x 5 – 1 = 1</a:t>
            </a:r>
          </a:p>
        </p:txBody>
      </p:sp>
      <p:sp>
        <p:nvSpPr>
          <p:cNvPr id="6" name="Title 1"/>
          <p:cNvSpPr>
            <a:spLocks noGrp="1"/>
          </p:cNvSpPr>
          <p:nvPr>
            <p:ph type="title"/>
          </p:nvPr>
        </p:nvSpPr>
        <p:spPr>
          <a:xfrm>
            <a:off x="457200" y="228600"/>
            <a:ext cx="8229600" cy="487362"/>
          </a:xfrm>
        </p:spPr>
        <p:txBody>
          <a:bodyPr>
            <a:normAutofit fontScale="90000"/>
          </a:bodyPr>
          <a:lstStyle/>
          <a:p>
            <a:r>
              <a:rPr lang="en-US" b="1" dirty="0">
                <a:solidFill>
                  <a:srgbClr val="FF0000"/>
                </a:solidFill>
              </a:rPr>
              <a:t>Exercise: 4 (contd.)</a:t>
            </a:r>
          </a:p>
        </p:txBody>
      </p:sp>
      <p:pic>
        <p:nvPicPr>
          <p:cNvPr id="2" name="Audio 1">
            <a:hlinkClick r:id="" action="ppaction://media"/>
            <a:extLst>
              <a:ext uri="{FF2B5EF4-FFF2-40B4-BE49-F238E27FC236}">
                <a16:creationId xmlns:a16="http://schemas.microsoft.com/office/drawing/2014/main" id="{D8999135-8241-4706-8865-5CC4C7BF2C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147"/>
    </mc:Choice>
    <mc:Fallback>
      <p:transition spd="slow" advTm="31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Open &amp; Closed Mechanisms</a:t>
            </a:r>
          </a:p>
        </p:txBody>
      </p:sp>
      <p:sp>
        <p:nvSpPr>
          <p:cNvPr id="3" name="Content Placeholder 2"/>
          <p:cNvSpPr>
            <a:spLocks noGrp="1"/>
          </p:cNvSpPr>
          <p:nvPr>
            <p:ph idx="1"/>
          </p:nvPr>
        </p:nvSpPr>
        <p:spPr>
          <a:xfrm>
            <a:off x="533400" y="1295400"/>
            <a:ext cx="8229600" cy="4525963"/>
          </a:xfrm>
        </p:spPr>
        <p:txBody>
          <a:bodyPr>
            <a:normAutofit/>
          </a:bodyPr>
          <a:lstStyle/>
          <a:p>
            <a:r>
              <a:rPr lang="en-US" dirty="0"/>
              <a:t>Kinematic chains or mechanisms may be either open or closed. </a:t>
            </a:r>
          </a:p>
        </p:txBody>
      </p:sp>
      <p:pic>
        <p:nvPicPr>
          <p:cNvPr id="11266" name="Picture 2"/>
          <p:cNvPicPr>
            <a:picLocks noChangeAspect="1" noChangeArrowheads="1"/>
          </p:cNvPicPr>
          <p:nvPr/>
        </p:nvPicPr>
        <p:blipFill>
          <a:blip r:embed="rId4"/>
          <a:srcRect/>
          <a:stretch>
            <a:fillRect/>
          </a:stretch>
        </p:blipFill>
        <p:spPr bwMode="auto">
          <a:xfrm>
            <a:off x="838200" y="3124200"/>
            <a:ext cx="7227330" cy="30480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8121249B-E9B5-4C2B-9A5D-320D0C5448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85"/>
    </mc:Choice>
    <mc:Fallback xmlns="">
      <p:transition spd="slow" advTm="17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b="1" dirty="0">
                <a:solidFill>
                  <a:srgbClr val="FF0000"/>
                </a:solidFill>
              </a:rPr>
              <a:t>Grubler's criterion for plane mechanisms</a:t>
            </a:r>
            <a:endParaRPr lang="en-US" dirty="0">
              <a:solidFill>
                <a:srgbClr val="FF0000"/>
              </a:solidFill>
            </a:endParaRPr>
          </a:p>
        </p:txBody>
      </p:sp>
      <p:sp>
        <p:nvSpPr>
          <p:cNvPr id="3" name="Content Placeholder 2"/>
          <p:cNvSpPr>
            <a:spLocks noGrp="1"/>
          </p:cNvSpPr>
          <p:nvPr>
            <p:ph idx="1"/>
          </p:nvPr>
        </p:nvSpPr>
        <p:spPr>
          <a:xfrm>
            <a:off x="304800" y="1371600"/>
            <a:ext cx="8610600" cy="5486400"/>
          </a:xfrm>
        </p:spPr>
        <p:txBody>
          <a:bodyPr>
            <a:normAutofit/>
          </a:bodyPr>
          <a:lstStyle/>
          <a:p>
            <a:r>
              <a:rPr lang="en-US" sz="2800" dirty="0"/>
              <a:t>A little consideration will show that a </a:t>
            </a:r>
            <a:r>
              <a:rPr lang="en-US" sz="2800" dirty="0">
                <a:solidFill>
                  <a:srgbClr val="0000FF"/>
                </a:solidFill>
              </a:rPr>
              <a:t>plane mechanism </a:t>
            </a:r>
            <a:r>
              <a:rPr lang="en-US" sz="2800" dirty="0"/>
              <a:t>with a </a:t>
            </a:r>
            <a:r>
              <a:rPr lang="en-US" sz="2800" i="1" dirty="0">
                <a:solidFill>
                  <a:srgbClr val="7030A0"/>
                </a:solidFill>
              </a:rPr>
              <a:t>movability of 1 </a:t>
            </a:r>
            <a:r>
              <a:rPr lang="en-US" sz="2800" dirty="0"/>
              <a:t>and only single degree of freedom joints i.e. </a:t>
            </a:r>
            <a:r>
              <a:rPr lang="en-US" sz="2800" dirty="0">
                <a:solidFill>
                  <a:srgbClr val="FF0000"/>
                </a:solidFill>
              </a:rPr>
              <a:t>full joints</a:t>
            </a:r>
            <a:r>
              <a:rPr lang="en-US" sz="2800" dirty="0"/>
              <a:t> can not have odd number of links. Substituting </a:t>
            </a:r>
            <a:r>
              <a:rPr lang="en-US" sz="2800" i="1" dirty="0"/>
              <a:t>n =</a:t>
            </a:r>
            <a:r>
              <a:rPr lang="en-US" sz="2800" dirty="0"/>
              <a:t> 1 and </a:t>
            </a:r>
            <a:r>
              <a:rPr lang="en-US" sz="2800" i="1" dirty="0"/>
              <a:t>h = </a:t>
            </a:r>
            <a:r>
              <a:rPr lang="en-US" sz="2800" dirty="0"/>
              <a:t>0 in </a:t>
            </a:r>
            <a:r>
              <a:rPr lang="en-US" sz="2800" dirty="0" err="1"/>
              <a:t>Kutzbach’s</a:t>
            </a:r>
            <a:r>
              <a:rPr lang="en-US" sz="2800" dirty="0"/>
              <a:t> equation, we have</a:t>
            </a:r>
          </a:p>
          <a:p>
            <a:pPr>
              <a:lnSpc>
                <a:spcPct val="150000"/>
              </a:lnSpc>
              <a:buNone/>
            </a:pPr>
            <a:r>
              <a:rPr lang="en-US" sz="2800" dirty="0">
                <a:solidFill>
                  <a:srgbClr val="0000FF"/>
                </a:solidFill>
              </a:rPr>
              <a:t>              1 = 3 (</a:t>
            </a:r>
            <a:r>
              <a:rPr lang="en-US" sz="2800" i="1" dirty="0">
                <a:solidFill>
                  <a:srgbClr val="0000FF"/>
                </a:solidFill>
              </a:rPr>
              <a:t>l</a:t>
            </a:r>
            <a:r>
              <a:rPr lang="en-US" sz="2800" dirty="0">
                <a:solidFill>
                  <a:srgbClr val="0000FF"/>
                </a:solidFill>
              </a:rPr>
              <a:t>— 1) — 2 </a:t>
            </a:r>
            <a:r>
              <a:rPr lang="en-US" sz="2800" i="1" dirty="0">
                <a:solidFill>
                  <a:srgbClr val="0000FF"/>
                </a:solidFill>
              </a:rPr>
              <a:t>j</a:t>
            </a:r>
            <a:r>
              <a:rPr lang="en-US" sz="2800" dirty="0">
                <a:solidFill>
                  <a:srgbClr val="0000FF"/>
                </a:solidFill>
              </a:rPr>
              <a:t>	    or	3</a:t>
            </a:r>
            <a:r>
              <a:rPr lang="en-US" sz="2800" i="1" dirty="0">
                <a:solidFill>
                  <a:srgbClr val="0000FF"/>
                </a:solidFill>
              </a:rPr>
              <a:t>l</a:t>
            </a:r>
            <a:r>
              <a:rPr lang="en-US" sz="2800" dirty="0">
                <a:solidFill>
                  <a:srgbClr val="0000FF"/>
                </a:solidFill>
              </a:rPr>
              <a:t>— 2</a:t>
            </a:r>
            <a:r>
              <a:rPr lang="en-US" sz="2800" i="1" dirty="0">
                <a:solidFill>
                  <a:srgbClr val="0000FF"/>
                </a:solidFill>
              </a:rPr>
              <a:t>j</a:t>
            </a:r>
            <a:r>
              <a:rPr lang="en-US" sz="2800" dirty="0">
                <a:solidFill>
                  <a:srgbClr val="0000FF"/>
                </a:solidFill>
              </a:rPr>
              <a:t>— 4 = 0</a:t>
            </a:r>
          </a:p>
          <a:p>
            <a:pPr>
              <a:spcAft>
                <a:spcPts val="1200"/>
              </a:spcAft>
            </a:pPr>
            <a:r>
              <a:rPr lang="en-US" sz="2800" dirty="0"/>
              <a:t>This equation is known as </a:t>
            </a:r>
            <a:r>
              <a:rPr lang="en-US" sz="2800" i="1" dirty="0">
                <a:solidFill>
                  <a:srgbClr val="0000FF"/>
                </a:solidFill>
              </a:rPr>
              <a:t>the Grubler's criterion for plane mechanisms with constrained motion</a:t>
            </a:r>
            <a:r>
              <a:rPr lang="en-US" sz="2800" dirty="0"/>
              <a:t>.</a:t>
            </a:r>
          </a:p>
          <a:p>
            <a:r>
              <a:rPr lang="en-US" sz="2800" dirty="0"/>
              <a:t>The simplest possible mechanisms of this type are a four bar mechanism and a slider-crank mechanism in which 1= 4 and j= 4.</a:t>
            </a:r>
          </a:p>
          <a:p>
            <a:pPr>
              <a:lnSpc>
                <a:spcPct val="150000"/>
              </a:lnSpc>
              <a:buNone/>
            </a:pPr>
            <a:endParaRPr lang="en-US" sz="2800" dirty="0"/>
          </a:p>
        </p:txBody>
      </p:sp>
      <p:pic>
        <p:nvPicPr>
          <p:cNvPr id="4" name="Audio 3">
            <a:hlinkClick r:id="" action="ppaction://media"/>
            <a:extLst>
              <a:ext uri="{FF2B5EF4-FFF2-40B4-BE49-F238E27FC236}">
                <a16:creationId xmlns:a16="http://schemas.microsoft.com/office/drawing/2014/main" id="{6D952C43-EE56-4819-8602-9BB12B08AD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100"/>
    </mc:Choice>
    <mc:Fallback>
      <p:transition spd="slow" advTm="47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39762"/>
          </a:xfrm>
        </p:spPr>
        <p:txBody>
          <a:bodyPr>
            <a:normAutofit fontScale="90000"/>
          </a:bodyPr>
          <a:lstStyle/>
          <a:p>
            <a:r>
              <a:rPr lang="en-US" b="1" dirty="0">
                <a:solidFill>
                  <a:srgbClr val="FF0000"/>
                </a:solidFill>
              </a:rPr>
              <a:t>Degree of Freedom Paradoxes</a:t>
            </a:r>
            <a:endParaRPr lang="en-US" dirty="0">
              <a:solidFill>
                <a:srgbClr val="FF0000"/>
              </a:solidFill>
            </a:endParaRPr>
          </a:p>
        </p:txBody>
      </p:sp>
      <p:sp>
        <p:nvSpPr>
          <p:cNvPr id="3" name="Content Placeholder 2"/>
          <p:cNvSpPr>
            <a:spLocks noGrp="1"/>
          </p:cNvSpPr>
          <p:nvPr>
            <p:ph idx="1"/>
          </p:nvPr>
        </p:nvSpPr>
        <p:spPr>
          <a:xfrm>
            <a:off x="457200" y="914400"/>
            <a:ext cx="8229600" cy="1752600"/>
          </a:xfrm>
        </p:spPr>
        <p:txBody>
          <a:bodyPr>
            <a:normAutofit/>
          </a:bodyPr>
          <a:lstStyle/>
          <a:p>
            <a:r>
              <a:rPr lang="en-US" sz="2800" dirty="0"/>
              <a:t>Gruebler’s equation does not account for link geometry, in rare instance it can lead to misleading result</a:t>
            </a:r>
          </a:p>
        </p:txBody>
      </p:sp>
      <p:pic>
        <p:nvPicPr>
          <p:cNvPr id="177154" name="Picture 2"/>
          <p:cNvPicPr>
            <a:picLocks noChangeAspect="1" noChangeArrowheads="1"/>
          </p:cNvPicPr>
          <p:nvPr/>
        </p:nvPicPr>
        <p:blipFill>
          <a:blip r:embed="rId4"/>
          <a:srcRect/>
          <a:stretch>
            <a:fillRect/>
          </a:stretch>
        </p:blipFill>
        <p:spPr bwMode="auto">
          <a:xfrm>
            <a:off x="533400" y="2209800"/>
            <a:ext cx="7772400" cy="4408905"/>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F5361C20-0093-4E1E-85DA-4446439A27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938"/>
    </mc:Choice>
    <mc:Fallback>
      <p:transition spd="slow" advTm="30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487362"/>
          </a:xfrm>
        </p:spPr>
        <p:txBody>
          <a:bodyPr>
            <a:normAutofit fontScale="90000"/>
          </a:bodyPr>
          <a:lstStyle/>
          <a:p>
            <a:r>
              <a:rPr lang="en-US" sz="3200" b="1" dirty="0">
                <a:solidFill>
                  <a:srgbClr val="FF0000"/>
                </a:solidFill>
              </a:rPr>
              <a:t>Degree of Freedom Paradoxes (contd.)</a:t>
            </a:r>
            <a:endParaRPr lang="en-US" sz="3200" dirty="0">
              <a:solidFill>
                <a:srgbClr val="FF0000"/>
              </a:solidFill>
            </a:endParaRPr>
          </a:p>
        </p:txBody>
      </p:sp>
      <p:sp>
        <p:nvSpPr>
          <p:cNvPr id="5" name="Rectangle 4"/>
          <p:cNvSpPr/>
          <p:nvPr/>
        </p:nvSpPr>
        <p:spPr>
          <a:xfrm>
            <a:off x="381000" y="990600"/>
            <a:ext cx="3962400" cy="5078313"/>
          </a:xfrm>
          <a:prstGeom prst="rect">
            <a:avLst/>
          </a:prstGeom>
        </p:spPr>
        <p:txBody>
          <a:bodyPr wrap="square">
            <a:spAutoFit/>
          </a:bodyPr>
          <a:lstStyle/>
          <a:p>
            <a:pPr>
              <a:lnSpc>
                <a:spcPct val="150000"/>
              </a:lnSpc>
            </a:pPr>
            <a:r>
              <a:rPr lang="en-US" sz="2400" dirty="0"/>
              <a:t>The “E-quintet” is an example in which </a:t>
            </a:r>
            <a:r>
              <a:rPr lang="en-US" sz="2400" i="1" dirty="0">
                <a:solidFill>
                  <a:srgbClr val="0000FF"/>
                </a:solidFill>
              </a:rPr>
              <a:t>If three binary links happen to have equal length</a:t>
            </a:r>
            <a:r>
              <a:rPr lang="en-US" sz="2400" dirty="0"/>
              <a:t>, the joints of a middle link do not constrain the mechanism any more than the</a:t>
            </a:r>
          </a:p>
          <a:p>
            <a:pPr>
              <a:lnSpc>
                <a:spcPct val="150000"/>
              </a:lnSpc>
            </a:pPr>
            <a:r>
              <a:rPr lang="en-US" sz="2400" dirty="0"/>
              <a:t>outer links. The equation predicts DOF = 0, but the mechanism has DOF = 1.</a:t>
            </a:r>
          </a:p>
        </p:txBody>
      </p:sp>
      <p:pic>
        <p:nvPicPr>
          <p:cNvPr id="132098" name="Picture 2"/>
          <p:cNvPicPr>
            <a:picLocks noChangeAspect="1" noChangeArrowheads="1"/>
          </p:cNvPicPr>
          <p:nvPr/>
        </p:nvPicPr>
        <p:blipFill>
          <a:blip r:embed="rId4"/>
          <a:srcRect/>
          <a:stretch>
            <a:fillRect/>
          </a:stretch>
        </p:blipFill>
        <p:spPr bwMode="auto">
          <a:xfrm>
            <a:off x="4419600" y="1219200"/>
            <a:ext cx="4379672" cy="4495800"/>
          </a:xfrm>
          <a:prstGeom prst="rect">
            <a:avLst/>
          </a:prstGeom>
          <a:noFill/>
          <a:ln w="9525">
            <a:noFill/>
            <a:miter lim="800000"/>
            <a:headEnd/>
            <a:tailEnd/>
          </a:ln>
          <a:effectLst/>
        </p:spPr>
      </p:pic>
      <p:pic>
        <p:nvPicPr>
          <p:cNvPr id="2" name="Audio 1">
            <a:hlinkClick r:id="" action="ppaction://media"/>
            <a:extLst>
              <a:ext uri="{FF2B5EF4-FFF2-40B4-BE49-F238E27FC236}">
                <a16:creationId xmlns:a16="http://schemas.microsoft.com/office/drawing/2014/main" id="{AAD3678F-5C05-48DC-843F-4B3303D0A4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859"/>
    </mc:Choice>
    <mc:Fallback>
      <p:transition spd="slow" advTm="31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a:solidFill>
                  <a:srgbClr val="FF0000"/>
                </a:solidFill>
              </a:rPr>
              <a:t>Link Classification</a:t>
            </a:r>
          </a:p>
        </p:txBody>
      </p:sp>
      <p:sp>
        <p:nvSpPr>
          <p:cNvPr id="3" name="Content Placeholder 2"/>
          <p:cNvSpPr>
            <a:spLocks noGrp="1"/>
          </p:cNvSpPr>
          <p:nvPr>
            <p:ph idx="1"/>
          </p:nvPr>
        </p:nvSpPr>
        <p:spPr>
          <a:xfrm>
            <a:off x="457200" y="990600"/>
            <a:ext cx="8229600" cy="5486400"/>
          </a:xfrm>
        </p:spPr>
        <p:txBody>
          <a:bodyPr>
            <a:normAutofit/>
          </a:bodyPr>
          <a:lstStyle/>
          <a:p>
            <a:pPr lvl="1">
              <a:lnSpc>
                <a:spcPct val="150000"/>
              </a:lnSpc>
              <a:spcBef>
                <a:spcPts val="1200"/>
              </a:spcBef>
              <a:spcAft>
                <a:spcPts val="1200"/>
              </a:spcAft>
              <a:buFont typeface="Wingdings" pitchFamily="2" charset="2"/>
              <a:buChar char="§"/>
            </a:pPr>
            <a:r>
              <a:rPr lang="en-US" dirty="0">
                <a:solidFill>
                  <a:srgbClr val="0000FF"/>
                </a:solidFill>
                <a:latin typeface="Arial" pitchFamily="34" charset="0"/>
              </a:rPr>
              <a:t>Ground or fixed Link</a:t>
            </a:r>
            <a:r>
              <a:rPr lang="en-US" dirty="0">
                <a:solidFill>
                  <a:schemeClr val="accent2"/>
                </a:solidFill>
                <a:latin typeface="Arial" pitchFamily="34" charset="0"/>
              </a:rPr>
              <a:t>: </a:t>
            </a:r>
            <a:r>
              <a:rPr lang="en-US" dirty="0">
                <a:latin typeface="Arial" pitchFamily="34" charset="0"/>
              </a:rPr>
              <a:t>fixed w.r.t. reference frame</a:t>
            </a:r>
          </a:p>
          <a:p>
            <a:pPr lvl="1">
              <a:lnSpc>
                <a:spcPct val="150000"/>
              </a:lnSpc>
              <a:spcBef>
                <a:spcPts val="1200"/>
              </a:spcBef>
              <a:spcAft>
                <a:spcPts val="1200"/>
              </a:spcAft>
              <a:buFont typeface="Wingdings" pitchFamily="2" charset="2"/>
              <a:buChar char="§"/>
            </a:pPr>
            <a:r>
              <a:rPr lang="en-US" dirty="0">
                <a:solidFill>
                  <a:srgbClr val="0000FF"/>
                </a:solidFill>
                <a:latin typeface="Arial" pitchFamily="34" charset="0"/>
              </a:rPr>
              <a:t>Input [Driving] Link </a:t>
            </a:r>
            <a:r>
              <a:rPr lang="en-US" dirty="0">
                <a:solidFill>
                  <a:schemeClr val="accent2"/>
                </a:solidFill>
                <a:latin typeface="Arial" pitchFamily="34" charset="0"/>
              </a:rPr>
              <a:t>: </a:t>
            </a:r>
            <a:r>
              <a:rPr lang="en-US" dirty="0">
                <a:latin typeface="Times-Roman"/>
              </a:rPr>
              <a:t>Link where by motion and force are imparted to a mechanism</a:t>
            </a:r>
          </a:p>
          <a:p>
            <a:pPr lvl="1">
              <a:lnSpc>
                <a:spcPct val="150000"/>
              </a:lnSpc>
              <a:spcBef>
                <a:spcPts val="1200"/>
              </a:spcBef>
              <a:spcAft>
                <a:spcPts val="1200"/>
              </a:spcAft>
              <a:buFont typeface="Wingdings" pitchFamily="2" charset="2"/>
              <a:buChar char="§"/>
            </a:pPr>
            <a:r>
              <a:rPr lang="en-US" dirty="0">
                <a:solidFill>
                  <a:srgbClr val="0000FF"/>
                </a:solidFill>
                <a:latin typeface="Arial" pitchFamily="34" charset="0"/>
              </a:rPr>
              <a:t>Output [Driven] Link </a:t>
            </a:r>
            <a:r>
              <a:rPr lang="en-US" dirty="0">
                <a:solidFill>
                  <a:schemeClr val="accent2"/>
                </a:solidFill>
                <a:latin typeface="Arial" pitchFamily="34" charset="0"/>
              </a:rPr>
              <a:t>: </a:t>
            </a:r>
            <a:r>
              <a:rPr lang="en-US" dirty="0">
                <a:latin typeface="Times-Roman"/>
              </a:rPr>
              <a:t>Link from which required motion and forces are obtained</a:t>
            </a:r>
            <a:endParaRPr lang="en-US" dirty="0">
              <a:latin typeface="Arial" pitchFamily="34" charset="0"/>
            </a:endParaRPr>
          </a:p>
          <a:p>
            <a:endParaRPr lang="en-US" dirty="0"/>
          </a:p>
        </p:txBody>
      </p:sp>
      <p:pic>
        <p:nvPicPr>
          <p:cNvPr id="4" name="Audio 3">
            <a:hlinkClick r:id="" action="ppaction://media"/>
            <a:extLst>
              <a:ext uri="{FF2B5EF4-FFF2-40B4-BE49-F238E27FC236}">
                <a16:creationId xmlns:a16="http://schemas.microsoft.com/office/drawing/2014/main" id="{A4F59192-1A2D-4F99-BF21-8FC735AAEF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938"/>
    </mc:Choice>
    <mc:Fallback>
      <p:transition spd="slow" advTm="30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a:solidFill>
                  <a:srgbClr val="FF0000"/>
                </a:solidFill>
              </a:rPr>
              <a:t>Link Classification</a:t>
            </a:r>
          </a:p>
        </p:txBody>
      </p:sp>
      <p:pic>
        <p:nvPicPr>
          <p:cNvPr id="56322" name="Picture 2"/>
          <p:cNvPicPr>
            <a:picLocks noChangeAspect="1" noChangeArrowheads="1"/>
          </p:cNvPicPr>
          <p:nvPr/>
        </p:nvPicPr>
        <p:blipFill>
          <a:blip r:embed="rId4"/>
          <a:srcRect/>
          <a:stretch>
            <a:fillRect/>
          </a:stretch>
        </p:blipFill>
        <p:spPr bwMode="auto">
          <a:xfrm>
            <a:off x="304800" y="1600200"/>
            <a:ext cx="8297334" cy="3200400"/>
          </a:xfrm>
          <a:prstGeom prst="rect">
            <a:avLst/>
          </a:prstGeom>
          <a:noFill/>
          <a:ln w="9525">
            <a:noFill/>
            <a:miter lim="800000"/>
            <a:headEnd/>
            <a:tailEnd/>
          </a:ln>
          <a:effectLst/>
        </p:spPr>
      </p:pic>
      <p:pic>
        <p:nvPicPr>
          <p:cNvPr id="3" name="Audio 2">
            <a:hlinkClick r:id="" action="ppaction://media"/>
            <a:extLst>
              <a:ext uri="{FF2B5EF4-FFF2-40B4-BE49-F238E27FC236}">
                <a16:creationId xmlns:a16="http://schemas.microsoft.com/office/drawing/2014/main" id="{A51F2442-356A-4284-B6F9-D1334194FB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65"/>
    </mc:Choice>
    <mc:Fallback>
      <p:transition spd="slow" advTm="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a:solidFill>
                  <a:srgbClr val="FF0000"/>
                </a:solidFill>
              </a:rPr>
              <a:t>Link Classification (contd.)</a:t>
            </a:r>
          </a:p>
        </p:txBody>
      </p:sp>
      <p:sp>
        <p:nvSpPr>
          <p:cNvPr id="3" name="Content Placeholder 2"/>
          <p:cNvSpPr>
            <a:spLocks noGrp="1"/>
          </p:cNvSpPr>
          <p:nvPr>
            <p:ph idx="1"/>
          </p:nvPr>
        </p:nvSpPr>
        <p:spPr>
          <a:xfrm>
            <a:off x="152400" y="1143000"/>
            <a:ext cx="8763000" cy="5486400"/>
          </a:xfrm>
        </p:spPr>
        <p:txBody>
          <a:bodyPr>
            <a:normAutofit/>
          </a:bodyPr>
          <a:lstStyle/>
          <a:p>
            <a:pPr lvl="1">
              <a:lnSpc>
                <a:spcPct val="150000"/>
              </a:lnSpc>
              <a:buFont typeface="Wingdings" pitchFamily="2" charset="2"/>
              <a:buChar char="§"/>
            </a:pPr>
            <a:r>
              <a:rPr lang="en-US" b="1" dirty="0">
                <a:solidFill>
                  <a:srgbClr val="0000FF"/>
                </a:solidFill>
                <a:latin typeface="Arial" pitchFamily="34" charset="0"/>
              </a:rPr>
              <a:t>Crank Link</a:t>
            </a:r>
            <a:r>
              <a:rPr lang="en-US" dirty="0">
                <a:solidFill>
                  <a:schemeClr val="accent2"/>
                </a:solidFill>
                <a:latin typeface="Arial" pitchFamily="34" charset="0"/>
              </a:rPr>
              <a:t>: </a:t>
            </a:r>
            <a:r>
              <a:rPr lang="en-US" dirty="0"/>
              <a:t>pivoted to ground, makes complete revolutions; i.e. Link that rotates completely about a fixed axis</a:t>
            </a:r>
          </a:p>
          <a:p>
            <a:pPr lvl="1">
              <a:lnSpc>
                <a:spcPct val="150000"/>
              </a:lnSpc>
              <a:buFont typeface="Wingdings" pitchFamily="2" charset="2"/>
              <a:buChar char="§"/>
            </a:pPr>
            <a:r>
              <a:rPr lang="en-US" b="1" dirty="0">
                <a:solidFill>
                  <a:srgbClr val="0000FF"/>
                </a:solidFill>
                <a:latin typeface="Arial" pitchFamily="34" charset="0"/>
              </a:rPr>
              <a:t>Rocker Link</a:t>
            </a:r>
            <a:r>
              <a:rPr lang="en-US" dirty="0">
                <a:solidFill>
                  <a:schemeClr val="accent2"/>
                </a:solidFill>
                <a:latin typeface="Arial" pitchFamily="34" charset="0"/>
              </a:rPr>
              <a:t>: </a:t>
            </a:r>
            <a:r>
              <a:rPr lang="en-US" dirty="0">
                <a:latin typeface="Arial" pitchFamily="34" charset="0"/>
              </a:rPr>
              <a:t>pivoted to ground, has oscillatory (back &amp; forth) motion</a:t>
            </a:r>
          </a:p>
          <a:p>
            <a:pPr lvl="1">
              <a:lnSpc>
                <a:spcPct val="150000"/>
              </a:lnSpc>
              <a:buFont typeface="Wingdings" pitchFamily="2" charset="2"/>
              <a:buChar char="§"/>
            </a:pPr>
            <a:r>
              <a:rPr lang="en-US" b="1" dirty="0">
                <a:solidFill>
                  <a:srgbClr val="0000FF"/>
                </a:solidFill>
                <a:latin typeface="Arial" pitchFamily="34" charset="0"/>
              </a:rPr>
              <a:t>Coupler Link</a:t>
            </a:r>
            <a:r>
              <a:rPr lang="en-US" dirty="0">
                <a:solidFill>
                  <a:schemeClr val="accent2"/>
                </a:solidFill>
                <a:latin typeface="Arial" pitchFamily="34" charset="0"/>
              </a:rPr>
              <a:t>: </a:t>
            </a:r>
            <a:r>
              <a:rPr lang="en-US" dirty="0">
                <a:latin typeface="Arial" pitchFamily="34" charset="0"/>
              </a:rPr>
              <a:t>aka connecting rod</a:t>
            </a:r>
            <a:r>
              <a:rPr lang="en-US" dirty="0">
                <a:solidFill>
                  <a:schemeClr val="accent2"/>
                </a:solidFill>
                <a:latin typeface="Arial" pitchFamily="34" charset="0"/>
              </a:rPr>
              <a:t>, </a:t>
            </a:r>
            <a:r>
              <a:rPr lang="en-US" dirty="0">
                <a:latin typeface="Arial" pitchFamily="34" charset="0"/>
              </a:rPr>
              <a:t>is not directly connected to the fixed link or frame, it in effect connects inputs &amp; outputs</a:t>
            </a:r>
          </a:p>
          <a:p>
            <a:endParaRPr lang="en-US" dirty="0"/>
          </a:p>
        </p:txBody>
      </p:sp>
      <p:pic>
        <p:nvPicPr>
          <p:cNvPr id="4" name="Audio 3">
            <a:hlinkClick r:id="" action="ppaction://media"/>
            <a:extLst>
              <a:ext uri="{FF2B5EF4-FFF2-40B4-BE49-F238E27FC236}">
                <a16:creationId xmlns:a16="http://schemas.microsoft.com/office/drawing/2014/main" id="{24E9DF38-3F23-45CA-A21D-96C906BF6E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604"/>
    </mc:Choice>
    <mc:Fallback>
      <p:transition spd="slow" advTm="36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39762"/>
          </a:xfrm>
        </p:spPr>
        <p:txBody>
          <a:bodyPr>
            <a:normAutofit fontScale="90000"/>
          </a:bodyPr>
          <a:lstStyle/>
          <a:p>
            <a:r>
              <a:rPr lang="en-US" b="1" dirty="0">
                <a:solidFill>
                  <a:srgbClr val="FF0000"/>
                </a:solidFill>
              </a:rPr>
              <a:t>Four Bar Mechanism</a:t>
            </a:r>
          </a:p>
        </p:txBody>
      </p:sp>
      <p:sp>
        <p:nvSpPr>
          <p:cNvPr id="3" name="Content Placeholder 2"/>
          <p:cNvSpPr>
            <a:spLocks noGrp="1"/>
          </p:cNvSpPr>
          <p:nvPr>
            <p:ph idx="1"/>
          </p:nvPr>
        </p:nvSpPr>
        <p:spPr>
          <a:xfrm>
            <a:off x="304800" y="914400"/>
            <a:ext cx="8229600" cy="5105400"/>
          </a:xfrm>
        </p:spPr>
        <p:txBody>
          <a:bodyPr>
            <a:normAutofit/>
          </a:bodyPr>
          <a:lstStyle/>
          <a:p>
            <a:pPr>
              <a:lnSpc>
                <a:spcPct val="160000"/>
              </a:lnSpc>
              <a:spcAft>
                <a:spcPts val="600"/>
              </a:spcAft>
            </a:pPr>
            <a:r>
              <a:rPr lang="en-US" dirty="0"/>
              <a:t>Four bar mechanism consists of four rigid  links connected in a loop by </a:t>
            </a:r>
            <a:r>
              <a:rPr lang="en-US" dirty="0">
                <a:solidFill>
                  <a:srgbClr val="0000FF"/>
                </a:solidFill>
              </a:rPr>
              <a:t>four one degree of freedom joints</a:t>
            </a:r>
            <a:r>
              <a:rPr lang="en-US" dirty="0"/>
              <a:t>. </a:t>
            </a:r>
          </a:p>
          <a:p>
            <a:pPr>
              <a:lnSpc>
                <a:spcPct val="160000"/>
              </a:lnSpc>
              <a:spcAft>
                <a:spcPts val="600"/>
              </a:spcAft>
            </a:pPr>
            <a:r>
              <a:rPr lang="en-US" dirty="0"/>
              <a:t>A joint may be either a </a:t>
            </a:r>
            <a:r>
              <a:rPr lang="en-US" i="1" dirty="0">
                <a:solidFill>
                  <a:srgbClr val="0000FF"/>
                </a:solidFill>
              </a:rPr>
              <a:t>revolute</a:t>
            </a:r>
            <a:r>
              <a:rPr lang="en-US" dirty="0"/>
              <a:t>, that is a hinged joint, denoted by </a:t>
            </a:r>
            <a:r>
              <a:rPr lang="en-US" dirty="0">
                <a:solidFill>
                  <a:srgbClr val="FF0000"/>
                </a:solidFill>
              </a:rPr>
              <a:t>R</a:t>
            </a:r>
            <a:r>
              <a:rPr lang="en-US" dirty="0"/>
              <a:t>, or a </a:t>
            </a:r>
            <a:r>
              <a:rPr lang="en-US" dirty="0">
                <a:solidFill>
                  <a:srgbClr val="0000FF"/>
                </a:solidFill>
              </a:rPr>
              <a:t>prismatic</a:t>
            </a:r>
            <a:r>
              <a:rPr lang="en-US" dirty="0"/>
              <a:t>, as sliding joint, denoted by </a:t>
            </a:r>
            <a:r>
              <a:rPr lang="en-US" dirty="0">
                <a:solidFill>
                  <a:srgbClr val="FF0000"/>
                </a:solidFill>
              </a:rPr>
              <a:t>P</a:t>
            </a:r>
            <a:r>
              <a:rPr lang="en-US" dirty="0"/>
              <a:t>. </a:t>
            </a:r>
          </a:p>
        </p:txBody>
      </p:sp>
      <p:pic>
        <p:nvPicPr>
          <p:cNvPr id="4" name="Audio 3">
            <a:hlinkClick r:id="" action="ppaction://media"/>
            <a:extLst>
              <a:ext uri="{FF2B5EF4-FFF2-40B4-BE49-F238E27FC236}">
                <a16:creationId xmlns:a16="http://schemas.microsoft.com/office/drawing/2014/main" id="{9225988C-8B43-4A90-9AA0-A253071D5F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507"/>
    </mc:Choice>
    <mc:Fallback>
      <p:transition spd="slow" advTm="24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39762"/>
          </a:xfrm>
        </p:spPr>
        <p:txBody>
          <a:bodyPr>
            <a:normAutofit fontScale="90000"/>
          </a:bodyPr>
          <a:lstStyle/>
          <a:p>
            <a:r>
              <a:rPr lang="en-US" b="1" dirty="0">
                <a:solidFill>
                  <a:srgbClr val="FF0000"/>
                </a:solidFill>
              </a:rPr>
              <a:t>Four Bar Mechanism (contd.)</a:t>
            </a:r>
          </a:p>
        </p:txBody>
      </p:sp>
      <p:pic>
        <p:nvPicPr>
          <p:cNvPr id="186370" name="Picture 2"/>
          <p:cNvPicPr>
            <a:picLocks noChangeAspect="1" noChangeArrowheads="1"/>
          </p:cNvPicPr>
          <p:nvPr/>
        </p:nvPicPr>
        <p:blipFill>
          <a:blip r:embed="rId4"/>
          <a:srcRect/>
          <a:stretch>
            <a:fillRect/>
          </a:stretch>
        </p:blipFill>
        <p:spPr bwMode="auto">
          <a:xfrm>
            <a:off x="609600" y="762000"/>
            <a:ext cx="7639584" cy="2667000"/>
          </a:xfrm>
          <a:prstGeom prst="rect">
            <a:avLst/>
          </a:prstGeom>
          <a:noFill/>
          <a:ln w="9525">
            <a:solidFill>
              <a:schemeClr val="tx1"/>
            </a:solidFill>
            <a:miter lim="800000"/>
            <a:headEnd/>
            <a:tailEnd/>
          </a:ln>
          <a:effectLst/>
        </p:spPr>
      </p:pic>
      <p:sp>
        <p:nvSpPr>
          <p:cNvPr id="7" name="Rectangle 6"/>
          <p:cNvSpPr/>
          <p:nvPr/>
        </p:nvSpPr>
        <p:spPr>
          <a:xfrm>
            <a:off x="304800" y="3886200"/>
            <a:ext cx="8305800" cy="2677656"/>
          </a:xfrm>
          <a:prstGeom prst="rect">
            <a:avLst/>
          </a:prstGeom>
        </p:spPr>
        <p:txBody>
          <a:bodyPr wrap="square">
            <a:spAutoFit/>
          </a:bodyPr>
          <a:lstStyle/>
          <a:p>
            <a:pPr>
              <a:lnSpc>
                <a:spcPct val="150000"/>
              </a:lnSpc>
            </a:pPr>
            <a:r>
              <a:rPr lang="en-US" sz="2800" dirty="0"/>
              <a:t>A link that makes complete revolution is called </a:t>
            </a:r>
            <a:r>
              <a:rPr lang="en-US" sz="2800" dirty="0">
                <a:solidFill>
                  <a:srgbClr val="FF0000"/>
                </a:solidFill>
              </a:rPr>
              <a:t>crank</a:t>
            </a:r>
            <a:r>
              <a:rPr lang="en-US" sz="2800" dirty="0"/>
              <a:t> (r</a:t>
            </a:r>
            <a:r>
              <a:rPr lang="en-US" sz="2800" baseline="-25000" dirty="0"/>
              <a:t>2</a:t>
            </a:r>
            <a:r>
              <a:rPr lang="en-US" sz="2800" dirty="0"/>
              <a:t>), the link  opposite to the fixed link is the </a:t>
            </a:r>
            <a:r>
              <a:rPr lang="en-US" sz="2800" dirty="0">
                <a:solidFill>
                  <a:srgbClr val="FF0000"/>
                </a:solidFill>
              </a:rPr>
              <a:t>coupler</a:t>
            </a:r>
            <a:r>
              <a:rPr lang="en-US" sz="2800" dirty="0"/>
              <a:t> (r</a:t>
            </a:r>
            <a:r>
              <a:rPr lang="en-US" sz="2800" baseline="-25000" dirty="0"/>
              <a:t>3</a:t>
            </a:r>
            <a:r>
              <a:rPr lang="en-US" sz="2800" dirty="0"/>
              <a:t>) and forth link (r</a:t>
            </a:r>
            <a:r>
              <a:rPr lang="en-US" sz="2800" baseline="-25000" dirty="0"/>
              <a:t>4</a:t>
            </a:r>
            <a:r>
              <a:rPr lang="en-US" sz="2800" dirty="0"/>
              <a:t>) is a </a:t>
            </a:r>
            <a:r>
              <a:rPr lang="en-US" sz="2800" dirty="0">
                <a:solidFill>
                  <a:srgbClr val="0000FF"/>
                </a:solidFill>
              </a:rPr>
              <a:t>rocker</a:t>
            </a:r>
            <a:r>
              <a:rPr lang="en-US" sz="2800" dirty="0"/>
              <a:t>  if oscillates or another </a:t>
            </a:r>
            <a:r>
              <a:rPr lang="en-US" sz="2800" dirty="0">
                <a:solidFill>
                  <a:srgbClr val="0000FF"/>
                </a:solidFill>
              </a:rPr>
              <a:t>crank</a:t>
            </a:r>
            <a:r>
              <a:rPr lang="en-US" sz="2800" dirty="0"/>
              <a:t> if rotates. </a:t>
            </a:r>
          </a:p>
        </p:txBody>
      </p:sp>
      <p:pic>
        <p:nvPicPr>
          <p:cNvPr id="3" name="Audio 2">
            <a:hlinkClick r:id="" action="ppaction://media"/>
            <a:extLst>
              <a:ext uri="{FF2B5EF4-FFF2-40B4-BE49-F238E27FC236}">
                <a16:creationId xmlns:a16="http://schemas.microsoft.com/office/drawing/2014/main" id="{B86A68C9-9EA8-4EF9-8606-0887195F24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709"/>
    </mc:Choice>
    <mc:Fallback>
      <p:transition spd="slow" advTm="58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descr="sofa1"/>
          <p:cNvPicPr>
            <a:picLocks noChangeAspect="1" noChangeArrowheads="1"/>
          </p:cNvPicPr>
          <p:nvPr/>
        </p:nvPicPr>
        <p:blipFill>
          <a:blip r:embed="rId5"/>
          <a:srcRect/>
          <a:stretch>
            <a:fillRect/>
          </a:stretch>
        </p:blipFill>
        <p:spPr bwMode="auto">
          <a:xfrm>
            <a:off x="4680991" y="2344738"/>
            <a:ext cx="4391571" cy="3294062"/>
          </a:xfrm>
          <a:prstGeom prst="rect">
            <a:avLst/>
          </a:prstGeom>
          <a:noFill/>
          <a:ln w="9525">
            <a:noFill/>
            <a:miter lim="800000"/>
            <a:headEnd/>
            <a:tailEnd/>
          </a:ln>
        </p:spPr>
      </p:pic>
      <p:pic>
        <p:nvPicPr>
          <p:cNvPr id="5" name="Picture 4" descr="Image(418)"/>
          <p:cNvPicPr>
            <a:picLocks noChangeAspect="1" noChangeArrowheads="1"/>
          </p:cNvPicPr>
          <p:nvPr/>
        </p:nvPicPr>
        <p:blipFill>
          <a:blip r:embed="rId6"/>
          <a:srcRect/>
          <a:stretch>
            <a:fillRect/>
          </a:stretch>
        </p:blipFill>
        <p:spPr bwMode="auto">
          <a:xfrm>
            <a:off x="167256" y="2362201"/>
            <a:ext cx="4369819" cy="3276600"/>
          </a:xfrm>
          <a:prstGeom prst="rect">
            <a:avLst/>
          </a:prstGeom>
          <a:noFill/>
          <a:ln w="9525">
            <a:noFill/>
            <a:miter lim="800000"/>
            <a:headEnd/>
            <a:tailEnd/>
          </a:ln>
        </p:spPr>
      </p:pic>
      <p:sp>
        <p:nvSpPr>
          <p:cNvPr id="6" name="Text Box 10"/>
          <p:cNvSpPr txBox="1">
            <a:spLocks noChangeArrowheads="1"/>
          </p:cNvSpPr>
          <p:nvPr/>
        </p:nvSpPr>
        <p:spPr bwMode="auto">
          <a:xfrm>
            <a:off x="360363" y="1768475"/>
            <a:ext cx="3840347" cy="584775"/>
          </a:xfrm>
          <a:prstGeom prst="rect">
            <a:avLst/>
          </a:prstGeom>
          <a:noFill/>
          <a:ln w="9525">
            <a:noFill/>
            <a:miter lim="800000"/>
            <a:headEnd/>
            <a:tailEnd/>
          </a:ln>
        </p:spPr>
        <p:txBody>
          <a:bodyPr wrap="none">
            <a:spAutoFit/>
          </a:bodyPr>
          <a:lstStyle/>
          <a:p>
            <a:r>
              <a:rPr lang="en-US" sz="3200" b="0" dirty="0">
                <a:solidFill>
                  <a:schemeClr val="accent2"/>
                </a:solidFill>
              </a:rPr>
              <a:t>Brake of a Wheelchair</a:t>
            </a:r>
          </a:p>
        </p:txBody>
      </p:sp>
      <p:sp>
        <p:nvSpPr>
          <p:cNvPr id="7" name="Text Box 11"/>
          <p:cNvSpPr txBox="1">
            <a:spLocks noChangeArrowheads="1"/>
          </p:cNvSpPr>
          <p:nvPr/>
        </p:nvSpPr>
        <p:spPr bwMode="auto">
          <a:xfrm>
            <a:off x="5786438" y="1768475"/>
            <a:ext cx="2184381" cy="584775"/>
          </a:xfrm>
          <a:prstGeom prst="rect">
            <a:avLst/>
          </a:prstGeom>
          <a:noFill/>
          <a:ln w="9525">
            <a:noFill/>
            <a:miter lim="800000"/>
            <a:headEnd/>
            <a:tailEnd/>
          </a:ln>
        </p:spPr>
        <p:txBody>
          <a:bodyPr wrap="none">
            <a:spAutoFit/>
          </a:bodyPr>
          <a:lstStyle/>
          <a:p>
            <a:r>
              <a:rPr lang="en-US" sz="3200" b="0">
                <a:solidFill>
                  <a:schemeClr val="accent2"/>
                </a:solidFill>
              </a:rPr>
              <a:t>Folding sofa</a:t>
            </a:r>
          </a:p>
        </p:txBody>
      </p:sp>
      <p:pic>
        <p:nvPicPr>
          <p:cNvPr id="8" name="Picture 12" descr="sofa2"/>
          <p:cNvPicPr>
            <a:picLocks noChangeAspect="1" noChangeArrowheads="1"/>
          </p:cNvPicPr>
          <p:nvPr/>
        </p:nvPicPr>
        <p:blipFill>
          <a:blip r:embed="rId7"/>
          <a:srcRect/>
          <a:stretch>
            <a:fillRect/>
          </a:stretch>
        </p:blipFill>
        <p:spPr bwMode="auto">
          <a:xfrm>
            <a:off x="4876800" y="2344739"/>
            <a:ext cx="4197350" cy="3148380"/>
          </a:xfrm>
          <a:prstGeom prst="rect">
            <a:avLst/>
          </a:prstGeom>
          <a:noFill/>
          <a:ln w="9525">
            <a:noFill/>
            <a:miter lim="800000"/>
            <a:headEnd/>
            <a:tailEnd/>
          </a:ln>
        </p:spPr>
      </p:pic>
      <p:sp>
        <p:nvSpPr>
          <p:cNvPr id="9" name="Title 1"/>
          <p:cNvSpPr>
            <a:spLocks noGrp="1"/>
          </p:cNvSpPr>
          <p:nvPr>
            <p:ph type="title"/>
          </p:nvPr>
        </p:nvSpPr>
        <p:spPr>
          <a:xfrm>
            <a:off x="457200" y="274638"/>
            <a:ext cx="8229600" cy="715962"/>
          </a:xfrm>
        </p:spPr>
        <p:txBody>
          <a:bodyPr>
            <a:normAutofit fontScale="90000"/>
          </a:bodyPr>
          <a:lstStyle/>
          <a:p>
            <a:r>
              <a:rPr lang="en-US" b="1" dirty="0">
                <a:solidFill>
                  <a:srgbClr val="FF0000"/>
                </a:solidFill>
              </a:rPr>
              <a:t>Four Bar Mechanism (contd.)</a:t>
            </a:r>
          </a:p>
        </p:txBody>
      </p:sp>
      <p:pic>
        <p:nvPicPr>
          <p:cNvPr id="2" name="Audio 1">
            <a:hlinkClick r:id="" action="ppaction://media"/>
            <a:extLst>
              <a:ext uri="{FF2B5EF4-FFF2-40B4-BE49-F238E27FC236}">
                <a16:creationId xmlns:a16="http://schemas.microsoft.com/office/drawing/2014/main" id="{2EEB99ED-F584-4825-ACDB-84F086A30F0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21"/>
    </mc:Choice>
    <mc:Fallback>
      <p:transition spd="slow" advTm="1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838200"/>
          </a:xfrm>
        </p:spPr>
        <p:txBody>
          <a:bodyPr>
            <a:normAutofit/>
          </a:bodyPr>
          <a:lstStyle/>
          <a:p>
            <a:r>
              <a:rPr lang="en-US" b="1" dirty="0">
                <a:solidFill>
                  <a:srgbClr val="FF0000"/>
                </a:solidFill>
              </a:rPr>
              <a:t>Four Bar Mechanism (contd.)</a:t>
            </a:r>
          </a:p>
        </p:txBody>
      </p:sp>
      <p:grpSp>
        <p:nvGrpSpPr>
          <p:cNvPr id="7" name="Group 6"/>
          <p:cNvGrpSpPr/>
          <p:nvPr/>
        </p:nvGrpSpPr>
        <p:grpSpPr>
          <a:xfrm>
            <a:off x="1371600" y="1143000"/>
            <a:ext cx="6248400" cy="4378325"/>
            <a:chOff x="1066800" y="1184275"/>
            <a:chExt cx="6705600" cy="5216525"/>
          </a:xfrm>
        </p:grpSpPr>
        <p:pic>
          <p:nvPicPr>
            <p:cNvPr id="5" name="Picture 4" descr="im_Excavator"/>
            <p:cNvPicPr>
              <a:picLocks noChangeAspect="1" noChangeArrowheads="1"/>
            </p:cNvPicPr>
            <p:nvPr/>
          </p:nvPicPr>
          <p:blipFill>
            <a:blip r:embed="rId4"/>
            <a:srcRect/>
            <a:stretch>
              <a:fillRect/>
            </a:stretch>
          </p:blipFill>
          <p:spPr bwMode="auto">
            <a:xfrm>
              <a:off x="1066800" y="1184275"/>
              <a:ext cx="6705600" cy="5216525"/>
            </a:xfrm>
            <a:prstGeom prst="rect">
              <a:avLst/>
            </a:prstGeom>
            <a:noFill/>
            <a:ln w="9525">
              <a:noFill/>
              <a:miter lim="800000"/>
              <a:headEnd/>
              <a:tailEnd/>
            </a:ln>
          </p:spPr>
        </p:pic>
        <p:sp>
          <p:nvSpPr>
            <p:cNvPr id="6" name="Oval 6"/>
            <p:cNvSpPr>
              <a:spLocks noChangeArrowheads="1"/>
            </p:cNvSpPr>
            <p:nvPr/>
          </p:nvSpPr>
          <p:spPr bwMode="auto">
            <a:xfrm>
              <a:off x="1260475" y="3284538"/>
              <a:ext cx="863600" cy="863600"/>
            </a:xfrm>
            <a:prstGeom prst="ellipse">
              <a:avLst/>
            </a:prstGeom>
            <a:solidFill>
              <a:schemeClr val="tx1">
                <a:alpha val="39999"/>
              </a:schemeClr>
            </a:solidFill>
            <a:ln w="25400">
              <a:solidFill>
                <a:srgbClr val="FF0000"/>
              </a:solidFill>
              <a:prstDash val="dash"/>
              <a:round/>
              <a:headEnd/>
              <a:tailEnd/>
            </a:ln>
          </p:spPr>
          <p:txBody>
            <a:bodyPr wrap="none" anchor="ctr"/>
            <a:lstStyle/>
            <a:p>
              <a:endParaRPr lang="en-US"/>
            </a:p>
          </p:txBody>
        </p:sp>
      </p:grpSp>
      <p:sp>
        <p:nvSpPr>
          <p:cNvPr id="8" name="Rectangle 7"/>
          <p:cNvSpPr/>
          <p:nvPr/>
        </p:nvSpPr>
        <p:spPr>
          <a:xfrm>
            <a:off x="3124200" y="5715000"/>
            <a:ext cx="2898294" cy="523220"/>
          </a:xfrm>
          <a:prstGeom prst="rect">
            <a:avLst/>
          </a:prstGeom>
        </p:spPr>
        <p:txBody>
          <a:bodyPr wrap="none">
            <a:spAutoFit/>
          </a:bodyPr>
          <a:lstStyle/>
          <a:p>
            <a:pPr algn="ctr"/>
            <a:r>
              <a:rPr lang="en-US" sz="2800" dirty="0">
                <a:solidFill>
                  <a:schemeClr val="accent2"/>
                </a:solidFill>
                <a:cs typeface="Arial" pitchFamily="34" charset="0"/>
              </a:rPr>
              <a:t>Backhoe Excavator</a:t>
            </a:r>
          </a:p>
        </p:txBody>
      </p:sp>
      <p:pic>
        <p:nvPicPr>
          <p:cNvPr id="2" name="Audio 1">
            <a:hlinkClick r:id="" action="ppaction://media"/>
            <a:extLst>
              <a:ext uri="{FF2B5EF4-FFF2-40B4-BE49-F238E27FC236}">
                <a16:creationId xmlns:a16="http://schemas.microsoft.com/office/drawing/2014/main" id="{974AF621-2D1D-4CFD-A3B1-3FA509B56D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47"/>
    </mc:Choice>
    <mc:Fallback>
      <p:transition spd="slow" advTm="8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Open &amp; Closed Mechanisms (contd.)</a:t>
            </a:r>
            <a:endParaRPr lang="en-US" dirty="0"/>
          </a:p>
        </p:txBody>
      </p:sp>
      <p:sp>
        <p:nvSpPr>
          <p:cNvPr id="3" name="Content Placeholder 2"/>
          <p:cNvSpPr>
            <a:spLocks noGrp="1"/>
          </p:cNvSpPr>
          <p:nvPr>
            <p:ph idx="1"/>
          </p:nvPr>
        </p:nvSpPr>
        <p:spPr>
          <a:xfrm>
            <a:off x="457200" y="1295400"/>
            <a:ext cx="8229600" cy="5029200"/>
          </a:xfrm>
        </p:spPr>
        <p:txBody>
          <a:bodyPr/>
          <a:lstStyle/>
          <a:p>
            <a:pPr>
              <a:lnSpc>
                <a:spcPct val="150000"/>
              </a:lnSpc>
              <a:spcBef>
                <a:spcPts val="1200"/>
              </a:spcBef>
              <a:spcAft>
                <a:spcPts val="1200"/>
              </a:spcAft>
            </a:pPr>
            <a:r>
              <a:rPr lang="en-US" sz="2800" dirty="0"/>
              <a:t>A </a:t>
            </a:r>
            <a:r>
              <a:rPr lang="en-US" sz="2800" b="1" i="1" dirty="0">
                <a:solidFill>
                  <a:srgbClr val="0000FF"/>
                </a:solidFill>
              </a:rPr>
              <a:t>closed mechanism </a:t>
            </a:r>
            <a:r>
              <a:rPr lang="en-US" sz="2800" dirty="0"/>
              <a:t>will have no open attachment points or nodes and may have one or more degrees of freedom. </a:t>
            </a:r>
          </a:p>
          <a:p>
            <a:pPr>
              <a:lnSpc>
                <a:spcPct val="150000"/>
              </a:lnSpc>
              <a:spcBef>
                <a:spcPts val="1200"/>
              </a:spcBef>
              <a:spcAft>
                <a:spcPts val="1200"/>
              </a:spcAft>
            </a:pPr>
            <a:r>
              <a:rPr lang="en-US" sz="2800" dirty="0"/>
              <a:t>An </a:t>
            </a:r>
            <a:r>
              <a:rPr lang="en-US" sz="2800" b="1" i="1" dirty="0">
                <a:solidFill>
                  <a:srgbClr val="0000FF"/>
                </a:solidFill>
              </a:rPr>
              <a:t>open mechanism </a:t>
            </a:r>
            <a:r>
              <a:rPr lang="en-US" sz="2800" dirty="0"/>
              <a:t>of more than one link will always have more than one degree of freedom, thus requiring as many actuators (motors) as it has DOF. </a:t>
            </a:r>
            <a:r>
              <a:rPr lang="en-US" sz="2800" dirty="0">
                <a:solidFill>
                  <a:srgbClr val="7030A0"/>
                </a:solidFill>
              </a:rPr>
              <a:t>Ex- Industrial robot</a:t>
            </a:r>
          </a:p>
          <a:p>
            <a:endParaRPr lang="en-US" dirty="0"/>
          </a:p>
        </p:txBody>
      </p:sp>
      <p:pic>
        <p:nvPicPr>
          <p:cNvPr id="4" name="Audio 3">
            <a:hlinkClick r:id="" action="ppaction://media"/>
            <a:extLst>
              <a:ext uri="{FF2B5EF4-FFF2-40B4-BE49-F238E27FC236}">
                <a16:creationId xmlns:a16="http://schemas.microsoft.com/office/drawing/2014/main" id="{1CC4F076-CC3E-40E3-A337-E9E8994CF1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089"/>
    </mc:Choice>
    <mc:Fallback xmlns="">
      <p:transition spd="slow" advTm="24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458200" cy="5562600"/>
          </a:xfrm>
        </p:spPr>
        <p:txBody>
          <a:bodyPr>
            <a:normAutofit/>
          </a:bodyPr>
          <a:lstStyle/>
          <a:p>
            <a:pPr>
              <a:spcBef>
                <a:spcPts val="1200"/>
              </a:spcBef>
              <a:spcAft>
                <a:spcPts val="1200"/>
              </a:spcAft>
            </a:pPr>
            <a:r>
              <a:rPr lang="en-US" sz="3000" b="1" dirty="0">
                <a:solidFill>
                  <a:srgbClr val="0000FF"/>
                </a:solidFill>
              </a:rPr>
              <a:t>Crank-rocker mechanism</a:t>
            </a:r>
            <a:r>
              <a:rPr lang="en-US" sz="3000" dirty="0"/>
              <a:t>: In a four bar linkage, if the shorter side link revolves and the other one rocks (</a:t>
            </a:r>
            <a:r>
              <a:rPr lang="en-US" sz="3000" i="1" dirty="0"/>
              <a:t>i.e.</a:t>
            </a:r>
            <a:r>
              <a:rPr lang="en-US" sz="3000" dirty="0"/>
              <a:t>, oscillates), it is called a </a:t>
            </a:r>
            <a:r>
              <a:rPr lang="en-US" sz="3000" i="1" dirty="0">
                <a:solidFill>
                  <a:srgbClr val="7030A0"/>
                </a:solidFill>
              </a:rPr>
              <a:t>crank-rocker mechanism</a:t>
            </a:r>
            <a:r>
              <a:rPr lang="en-US" sz="3000" dirty="0"/>
              <a:t>.</a:t>
            </a:r>
          </a:p>
          <a:p>
            <a:pPr>
              <a:spcBef>
                <a:spcPts val="1200"/>
              </a:spcBef>
              <a:spcAft>
                <a:spcPts val="1200"/>
              </a:spcAft>
            </a:pPr>
            <a:r>
              <a:rPr lang="en-US" sz="3000" b="1" dirty="0">
                <a:solidFill>
                  <a:srgbClr val="0000FF"/>
                </a:solidFill>
              </a:rPr>
              <a:t>Double-crank mechanism</a:t>
            </a:r>
            <a:r>
              <a:rPr lang="en-US" sz="3000" dirty="0">
                <a:solidFill>
                  <a:srgbClr val="0000FF"/>
                </a:solidFill>
              </a:rPr>
              <a:t>: </a:t>
            </a:r>
            <a:r>
              <a:rPr lang="en-US" sz="3000" dirty="0"/>
              <a:t>In a four bar linkage, if both of the side links revolve, it is called a </a:t>
            </a:r>
            <a:r>
              <a:rPr lang="en-US" sz="3000" i="1" dirty="0">
                <a:solidFill>
                  <a:srgbClr val="7030A0"/>
                </a:solidFill>
              </a:rPr>
              <a:t>double-crank</a:t>
            </a:r>
            <a:r>
              <a:rPr lang="en-US" sz="3000" i="1" dirty="0"/>
              <a:t> mechanism</a:t>
            </a:r>
            <a:r>
              <a:rPr lang="en-US" sz="3000" dirty="0"/>
              <a:t>.</a:t>
            </a:r>
          </a:p>
          <a:p>
            <a:pPr>
              <a:spcBef>
                <a:spcPts val="1200"/>
              </a:spcBef>
              <a:spcAft>
                <a:spcPts val="1200"/>
              </a:spcAft>
            </a:pPr>
            <a:r>
              <a:rPr lang="en-US" sz="3000" b="1" dirty="0">
                <a:solidFill>
                  <a:srgbClr val="0000FF"/>
                </a:solidFill>
              </a:rPr>
              <a:t>Double-rocker mechanism</a:t>
            </a:r>
            <a:r>
              <a:rPr lang="en-US" sz="3000" dirty="0">
                <a:solidFill>
                  <a:srgbClr val="0000FF"/>
                </a:solidFill>
              </a:rPr>
              <a:t>: </a:t>
            </a:r>
            <a:r>
              <a:rPr lang="en-US" sz="3000" dirty="0"/>
              <a:t>In a four bar linkage, if both of the side links rock, it is called a </a:t>
            </a:r>
            <a:r>
              <a:rPr lang="en-US" sz="3000" i="1" dirty="0"/>
              <a:t>double-rocker mechanism</a:t>
            </a:r>
            <a:r>
              <a:rPr lang="en-US" sz="3000" dirty="0"/>
              <a:t>.</a:t>
            </a:r>
          </a:p>
          <a:p>
            <a:endParaRPr lang="en-US" dirty="0"/>
          </a:p>
        </p:txBody>
      </p:sp>
      <p:sp>
        <p:nvSpPr>
          <p:cNvPr id="4" name="Title 1"/>
          <p:cNvSpPr>
            <a:spLocks noGrp="1"/>
          </p:cNvSpPr>
          <p:nvPr>
            <p:ph type="title"/>
          </p:nvPr>
        </p:nvSpPr>
        <p:spPr>
          <a:xfrm>
            <a:off x="457200" y="0"/>
            <a:ext cx="8229600" cy="990600"/>
          </a:xfrm>
        </p:spPr>
        <p:txBody>
          <a:bodyPr/>
          <a:lstStyle/>
          <a:p>
            <a:r>
              <a:rPr lang="en-US" b="1" dirty="0">
                <a:solidFill>
                  <a:srgbClr val="FF0000"/>
                </a:solidFill>
              </a:rPr>
              <a:t>Mechanism Classification</a:t>
            </a:r>
          </a:p>
        </p:txBody>
      </p:sp>
      <p:pic>
        <p:nvPicPr>
          <p:cNvPr id="2" name="Audio 1">
            <a:hlinkClick r:id="" action="ppaction://media"/>
            <a:extLst>
              <a:ext uri="{FF2B5EF4-FFF2-40B4-BE49-F238E27FC236}">
                <a16:creationId xmlns:a16="http://schemas.microsoft.com/office/drawing/2014/main" id="{3C67221A-D22A-4FCD-8EA4-61E6DE2434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668"/>
    </mc:Choice>
    <mc:Fallback>
      <p:transition spd="slow" advTm="40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4000" b="1" dirty="0">
                <a:solidFill>
                  <a:srgbClr val="FF0000"/>
                </a:solidFill>
              </a:rPr>
              <a:t>Do-it-yourself four bar linkage mechanism</a:t>
            </a:r>
            <a:br>
              <a:rPr lang="en-US" b="1" dirty="0"/>
            </a:br>
            <a:endParaRPr lang="en-US" dirty="0"/>
          </a:p>
        </p:txBody>
      </p:sp>
      <p:sp>
        <p:nvSpPr>
          <p:cNvPr id="3" name="Content Placeholder 2"/>
          <p:cNvSpPr>
            <a:spLocks noGrp="1"/>
          </p:cNvSpPr>
          <p:nvPr>
            <p:ph idx="1"/>
          </p:nvPr>
        </p:nvSpPr>
        <p:spPr>
          <a:xfrm>
            <a:off x="304800" y="762000"/>
            <a:ext cx="8229600" cy="5486400"/>
          </a:xfrm>
        </p:spPr>
        <p:txBody>
          <a:bodyPr>
            <a:normAutofit/>
          </a:bodyPr>
          <a:lstStyle/>
          <a:p>
            <a:r>
              <a:rPr lang="en-US" sz="2800" dirty="0"/>
              <a:t>Let's make a simple mechanism with similar behavior to that of wiper mechanism. </a:t>
            </a:r>
          </a:p>
          <a:p>
            <a:r>
              <a:rPr lang="en-US" sz="2800" dirty="0"/>
              <a:t>Take some cardboard and make four strips as shown in Figure a.</a:t>
            </a:r>
          </a:p>
          <a:p>
            <a:r>
              <a:rPr lang="en-US" sz="2800" dirty="0"/>
              <a:t>Take 4 pins and assemble them as shown in Figure b.</a:t>
            </a:r>
          </a:p>
          <a:p>
            <a:endParaRPr lang="en-US" dirty="0"/>
          </a:p>
        </p:txBody>
      </p:sp>
      <p:pic>
        <p:nvPicPr>
          <p:cNvPr id="188418" name="Picture 2"/>
          <p:cNvPicPr>
            <a:picLocks noChangeAspect="1" noChangeArrowheads="1"/>
          </p:cNvPicPr>
          <p:nvPr/>
        </p:nvPicPr>
        <p:blipFill>
          <a:blip r:embed="rId4"/>
          <a:srcRect/>
          <a:stretch>
            <a:fillRect/>
          </a:stretch>
        </p:blipFill>
        <p:spPr bwMode="auto">
          <a:xfrm>
            <a:off x="1295400" y="3200400"/>
            <a:ext cx="5943600" cy="3337316"/>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6CB80A5F-3083-419C-9745-54553BC6D0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062"/>
    </mc:Choice>
    <mc:Fallback>
      <p:transition spd="slow" advTm="2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4525963"/>
          </a:xfrm>
        </p:spPr>
        <p:txBody>
          <a:bodyPr/>
          <a:lstStyle/>
          <a:p>
            <a:pPr>
              <a:lnSpc>
                <a:spcPct val="150000"/>
              </a:lnSpc>
            </a:pPr>
            <a:r>
              <a:rPr lang="en-US" dirty="0"/>
              <a:t>Now, hold the 6in. strip (i.e. </a:t>
            </a:r>
            <a:r>
              <a:rPr lang="en-US" dirty="0">
                <a:solidFill>
                  <a:srgbClr val="0000FF"/>
                </a:solidFill>
              </a:rPr>
              <a:t>fixed link</a:t>
            </a:r>
            <a:r>
              <a:rPr lang="en-US" dirty="0"/>
              <a:t>) so it can't move and turn the 3in. Strip (i.e. </a:t>
            </a:r>
            <a:r>
              <a:rPr lang="en-US" dirty="0">
                <a:solidFill>
                  <a:srgbClr val="0000FF"/>
                </a:solidFill>
              </a:rPr>
              <a:t>input-crank link</a:t>
            </a:r>
            <a:r>
              <a:rPr lang="en-US" dirty="0"/>
              <a:t>) . You will see that the 4in. strip (</a:t>
            </a:r>
            <a:r>
              <a:rPr lang="en-US" dirty="0">
                <a:solidFill>
                  <a:srgbClr val="0000FF"/>
                </a:solidFill>
              </a:rPr>
              <a:t>output – rocker link</a:t>
            </a:r>
            <a:r>
              <a:rPr lang="en-US" dirty="0"/>
              <a:t>) oscillates.</a:t>
            </a:r>
          </a:p>
        </p:txBody>
      </p:sp>
      <p:sp>
        <p:nvSpPr>
          <p:cNvPr id="4" name="Title 1"/>
          <p:cNvSpPr>
            <a:spLocks noGrp="1"/>
          </p:cNvSpPr>
          <p:nvPr>
            <p:ph type="title"/>
          </p:nvPr>
        </p:nvSpPr>
        <p:spPr>
          <a:xfrm>
            <a:off x="457200" y="381000"/>
            <a:ext cx="8229600" cy="1143000"/>
          </a:xfrm>
        </p:spPr>
        <p:txBody>
          <a:bodyPr>
            <a:normAutofit fontScale="90000"/>
          </a:bodyPr>
          <a:lstStyle/>
          <a:p>
            <a:r>
              <a:rPr lang="en-US" sz="4000" b="1" dirty="0">
                <a:solidFill>
                  <a:srgbClr val="FF0000"/>
                </a:solidFill>
              </a:rPr>
              <a:t>Do-it-yourself four bar linkage mechanism (contd.)</a:t>
            </a:r>
            <a:br>
              <a:rPr lang="en-US" b="1" dirty="0"/>
            </a:br>
            <a:endParaRPr lang="en-US" dirty="0"/>
          </a:p>
        </p:txBody>
      </p:sp>
      <p:pic>
        <p:nvPicPr>
          <p:cNvPr id="189442" name="Picture 2"/>
          <p:cNvPicPr>
            <a:picLocks noChangeAspect="1" noChangeArrowheads="1"/>
          </p:cNvPicPr>
          <p:nvPr/>
        </p:nvPicPr>
        <p:blipFill>
          <a:blip r:embed="rId4"/>
          <a:srcRect/>
          <a:stretch>
            <a:fillRect/>
          </a:stretch>
        </p:blipFill>
        <p:spPr bwMode="auto">
          <a:xfrm>
            <a:off x="2667000" y="3962400"/>
            <a:ext cx="3581400" cy="2666154"/>
          </a:xfrm>
          <a:prstGeom prst="rect">
            <a:avLst/>
          </a:prstGeom>
          <a:noFill/>
          <a:ln w="9525">
            <a:noFill/>
            <a:miter lim="800000"/>
            <a:headEnd/>
            <a:tailEnd/>
          </a:ln>
          <a:effectLst/>
        </p:spPr>
      </p:pic>
      <p:pic>
        <p:nvPicPr>
          <p:cNvPr id="2" name="Audio 1">
            <a:hlinkClick r:id="" action="ppaction://media"/>
            <a:extLst>
              <a:ext uri="{FF2B5EF4-FFF2-40B4-BE49-F238E27FC236}">
                <a16:creationId xmlns:a16="http://schemas.microsoft.com/office/drawing/2014/main" id="{C9F0C061-F231-4257-B4F2-6083349E79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33"/>
    </mc:Choice>
    <mc:Fallback>
      <p:transition spd="slow" advTm="2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rgbClr val="FF0000"/>
                </a:solidFill>
              </a:rPr>
              <a:t>Examples: Slider-crank Mechanism</a:t>
            </a:r>
          </a:p>
        </p:txBody>
      </p:sp>
      <p:sp>
        <p:nvSpPr>
          <p:cNvPr id="3" name="Content Placeholder 2"/>
          <p:cNvSpPr>
            <a:spLocks noGrp="1"/>
          </p:cNvSpPr>
          <p:nvPr>
            <p:ph idx="1"/>
          </p:nvPr>
        </p:nvSpPr>
        <p:spPr>
          <a:xfrm>
            <a:off x="304800" y="685800"/>
            <a:ext cx="8229600" cy="6172199"/>
          </a:xfrm>
        </p:spPr>
        <p:txBody>
          <a:bodyPr>
            <a:normAutofit/>
          </a:bodyPr>
          <a:lstStyle/>
          <a:p>
            <a:pPr>
              <a:buNone/>
            </a:pPr>
            <a:r>
              <a:rPr lang="en-US" dirty="0"/>
              <a:t>   </a:t>
            </a:r>
            <a:r>
              <a:rPr lang="en-US" sz="2800" dirty="0"/>
              <a:t>This mechanism is composed of three important parts:</a:t>
            </a:r>
          </a:p>
          <a:p>
            <a:pPr>
              <a:buFont typeface="Wingdings" pitchFamily="2" charset="2"/>
              <a:buChar char="q"/>
            </a:pPr>
            <a:r>
              <a:rPr lang="en-US" dirty="0"/>
              <a:t> </a:t>
            </a:r>
            <a:r>
              <a:rPr lang="en-US" sz="2400" dirty="0"/>
              <a:t>The </a:t>
            </a:r>
            <a:r>
              <a:rPr lang="en-US" sz="2400" dirty="0">
                <a:solidFill>
                  <a:srgbClr val="0000FF"/>
                </a:solidFill>
              </a:rPr>
              <a:t>crank</a:t>
            </a:r>
            <a:r>
              <a:rPr lang="en-US" sz="2400" dirty="0"/>
              <a:t> which is the rotating disc, the </a:t>
            </a:r>
            <a:r>
              <a:rPr lang="en-US" sz="2400" dirty="0">
                <a:solidFill>
                  <a:srgbClr val="0000FF"/>
                </a:solidFill>
              </a:rPr>
              <a:t>slider</a:t>
            </a:r>
            <a:r>
              <a:rPr lang="en-US" sz="2400" dirty="0"/>
              <a:t> which slides inside the tube and the </a:t>
            </a:r>
            <a:r>
              <a:rPr lang="en-US" sz="2400" dirty="0">
                <a:solidFill>
                  <a:srgbClr val="0000FF"/>
                </a:solidFill>
              </a:rPr>
              <a:t>connecting rod </a:t>
            </a:r>
            <a:r>
              <a:rPr lang="en-US" sz="2400" dirty="0"/>
              <a:t>which joins the parts together.</a:t>
            </a:r>
          </a:p>
          <a:p>
            <a:pPr>
              <a:buFont typeface="Wingdings" pitchFamily="2" charset="2"/>
              <a:buChar char="q"/>
            </a:pPr>
            <a:endParaRPr lang="en-US" sz="2400" dirty="0"/>
          </a:p>
          <a:p>
            <a:pPr>
              <a:buFont typeface="Wingdings" pitchFamily="2" charset="2"/>
              <a:buChar char="q"/>
            </a:pPr>
            <a:endParaRPr lang="en-US" sz="2400" dirty="0"/>
          </a:p>
          <a:p>
            <a:pPr>
              <a:buFont typeface="Wingdings" pitchFamily="2" charset="2"/>
              <a:buChar char="q"/>
            </a:pPr>
            <a:endParaRPr lang="en-US" sz="2400" dirty="0"/>
          </a:p>
          <a:p>
            <a:pPr>
              <a:buFont typeface="Wingdings" pitchFamily="2" charset="2"/>
              <a:buChar char="q"/>
            </a:pPr>
            <a:endParaRPr lang="en-US" sz="2400" dirty="0"/>
          </a:p>
          <a:p>
            <a:pPr>
              <a:buFont typeface="Wingdings" pitchFamily="2" charset="2"/>
              <a:buChar char="q"/>
            </a:pPr>
            <a:endParaRPr lang="en-US" sz="2400" dirty="0"/>
          </a:p>
          <a:p>
            <a:pPr>
              <a:buFont typeface="Wingdings" pitchFamily="2" charset="2"/>
              <a:buChar char="q"/>
            </a:pPr>
            <a:endParaRPr lang="en-US" sz="2400" dirty="0"/>
          </a:p>
          <a:p>
            <a:pPr>
              <a:buFont typeface="Wingdings" pitchFamily="2" charset="2"/>
              <a:buChar char="q"/>
            </a:pPr>
            <a:endParaRPr lang="en-US" sz="2400" dirty="0"/>
          </a:p>
          <a:p>
            <a:pPr>
              <a:buNone/>
            </a:pPr>
            <a:endParaRPr lang="en-US" sz="2400" dirty="0"/>
          </a:p>
        </p:txBody>
      </p:sp>
      <p:pic>
        <p:nvPicPr>
          <p:cNvPr id="191490" name="Picture 2"/>
          <p:cNvPicPr>
            <a:picLocks noChangeAspect="1" noChangeArrowheads="1"/>
          </p:cNvPicPr>
          <p:nvPr/>
        </p:nvPicPr>
        <p:blipFill>
          <a:blip r:embed="rId4"/>
          <a:srcRect/>
          <a:stretch>
            <a:fillRect/>
          </a:stretch>
        </p:blipFill>
        <p:spPr bwMode="auto">
          <a:xfrm>
            <a:off x="1371600" y="3505200"/>
            <a:ext cx="6151418" cy="2819400"/>
          </a:xfrm>
          <a:prstGeom prst="rect">
            <a:avLst/>
          </a:prstGeom>
          <a:noFill/>
          <a:ln w="9525">
            <a:solidFill>
              <a:schemeClr val="tx1"/>
            </a:solidFill>
            <a:miter lim="800000"/>
            <a:headEnd/>
            <a:tailEnd/>
          </a:ln>
          <a:effectLst/>
        </p:spPr>
      </p:pic>
      <p:pic>
        <p:nvPicPr>
          <p:cNvPr id="4" name="Audio 3">
            <a:hlinkClick r:id="" action="ppaction://media"/>
            <a:extLst>
              <a:ext uri="{FF2B5EF4-FFF2-40B4-BE49-F238E27FC236}">
                <a16:creationId xmlns:a16="http://schemas.microsoft.com/office/drawing/2014/main" id="{485C3ACC-ACD3-46E0-9235-B236AB10C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059"/>
    </mc:Choice>
    <mc:Fallback>
      <p:transition spd="slow" advTm="22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838200"/>
            <a:ext cx="8458200" cy="6709529"/>
          </a:xfrm>
          <a:prstGeom prst="rect">
            <a:avLst/>
          </a:prstGeom>
        </p:spPr>
        <p:txBody>
          <a:bodyPr wrap="square">
            <a:spAutoFit/>
          </a:bodyPr>
          <a:lstStyle/>
          <a:p>
            <a:pPr>
              <a:lnSpc>
                <a:spcPct val="150000"/>
              </a:lnSpc>
              <a:spcBef>
                <a:spcPts val="600"/>
              </a:spcBef>
              <a:spcAft>
                <a:spcPts val="600"/>
              </a:spcAft>
              <a:buFont typeface="Wingdings" pitchFamily="2" charset="2"/>
              <a:buChar char="q"/>
            </a:pPr>
            <a:r>
              <a:rPr lang="en-US" sz="2400" dirty="0"/>
              <a:t>As the </a:t>
            </a:r>
            <a:r>
              <a:rPr lang="en-US" sz="2400" dirty="0">
                <a:solidFill>
                  <a:srgbClr val="0000FF"/>
                </a:solidFill>
              </a:rPr>
              <a:t>slider moves to the right </a:t>
            </a:r>
            <a:r>
              <a:rPr lang="en-US" sz="2400" dirty="0"/>
              <a:t>the connecting rod </a:t>
            </a:r>
            <a:r>
              <a:rPr lang="en-US" sz="2400" b="1" i="1" dirty="0">
                <a:solidFill>
                  <a:srgbClr val="7030A0"/>
                </a:solidFill>
              </a:rPr>
              <a:t>pushes</a:t>
            </a:r>
            <a:r>
              <a:rPr lang="en-US" sz="2400" dirty="0"/>
              <a:t> the wheel round for the first 180 degrees of wheel rotation. </a:t>
            </a:r>
          </a:p>
          <a:p>
            <a:pPr>
              <a:lnSpc>
                <a:spcPct val="150000"/>
              </a:lnSpc>
              <a:spcBef>
                <a:spcPts val="600"/>
              </a:spcBef>
              <a:spcAft>
                <a:spcPts val="600"/>
              </a:spcAft>
              <a:buFont typeface="Wingdings" pitchFamily="2" charset="2"/>
              <a:buChar char="q"/>
            </a:pPr>
            <a:r>
              <a:rPr lang="en-US" sz="2400" dirty="0"/>
              <a:t>When the slider begins to move back into the tube, the connecting rod </a:t>
            </a:r>
            <a:r>
              <a:rPr lang="en-US" sz="2400" b="1" i="1" dirty="0">
                <a:solidFill>
                  <a:srgbClr val="7030A0"/>
                </a:solidFill>
              </a:rPr>
              <a:t>pulls</a:t>
            </a:r>
            <a:r>
              <a:rPr lang="en-US" sz="2400" dirty="0"/>
              <a:t> the wheel  round to complete the rotation.</a:t>
            </a:r>
          </a:p>
          <a:p>
            <a:pPr>
              <a:lnSpc>
                <a:spcPct val="150000"/>
              </a:lnSpc>
              <a:spcBef>
                <a:spcPts val="600"/>
              </a:spcBef>
              <a:spcAft>
                <a:spcPts val="600"/>
              </a:spcAft>
              <a:buFont typeface="Wingdings" pitchFamily="2" charset="2"/>
              <a:buChar char="q"/>
            </a:pPr>
            <a:endParaRPr lang="en-US" sz="2400" dirty="0"/>
          </a:p>
          <a:p>
            <a:pPr>
              <a:lnSpc>
                <a:spcPct val="150000"/>
              </a:lnSpc>
              <a:spcBef>
                <a:spcPts val="600"/>
              </a:spcBef>
              <a:spcAft>
                <a:spcPts val="600"/>
              </a:spcAft>
              <a:buFont typeface="Wingdings" pitchFamily="2" charset="2"/>
              <a:buChar char="q"/>
            </a:pPr>
            <a:endParaRPr lang="en-US" sz="2400" dirty="0"/>
          </a:p>
          <a:p>
            <a:pPr>
              <a:lnSpc>
                <a:spcPct val="150000"/>
              </a:lnSpc>
              <a:spcBef>
                <a:spcPts val="600"/>
              </a:spcBef>
              <a:spcAft>
                <a:spcPts val="600"/>
              </a:spcAft>
              <a:buFont typeface="Wingdings" pitchFamily="2" charset="2"/>
              <a:buChar char="q"/>
            </a:pPr>
            <a:endParaRPr lang="en-US" sz="2400" dirty="0"/>
          </a:p>
          <a:p>
            <a:pPr>
              <a:lnSpc>
                <a:spcPct val="150000"/>
              </a:lnSpc>
              <a:spcBef>
                <a:spcPts val="600"/>
              </a:spcBef>
              <a:spcAft>
                <a:spcPts val="600"/>
              </a:spcAft>
              <a:buFont typeface="Wingdings" pitchFamily="2" charset="2"/>
              <a:buChar char="q"/>
            </a:pPr>
            <a:endParaRPr lang="en-US" sz="2400" dirty="0"/>
          </a:p>
          <a:p>
            <a:pPr>
              <a:lnSpc>
                <a:spcPct val="150000"/>
              </a:lnSpc>
              <a:spcBef>
                <a:spcPts val="600"/>
              </a:spcBef>
              <a:spcAft>
                <a:spcPts val="600"/>
              </a:spcAft>
              <a:buFont typeface="Wingdings" pitchFamily="2" charset="2"/>
              <a:buChar char="q"/>
            </a:pPr>
            <a:r>
              <a:rPr lang="en-US" sz="2400" dirty="0"/>
              <a:t>Animation : </a:t>
            </a:r>
            <a:r>
              <a:rPr lang="en-US" sz="2000" dirty="0">
                <a:hlinkClick r:id="rId4"/>
              </a:rPr>
              <a:t>http://www.technologystudent.com/cams/crkslid1.htm</a:t>
            </a:r>
            <a:endParaRPr lang="en-US" sz="2000" dirty="0"/>
          </a:p>
          <a:p>
            <a:pPr>
              <a:lnSpc>
                <a:spcPct val="150000"/>
              </a:lnSpc>
              <a:spcBef>
                <a:spcPts val="600"/>
              </a:spcBef>
              <a:spcAft>
                <a:spcPts val="600"/>
              </a:spcAft>
              <a:buFont typeface="Wingdings" pitchFamily="2" charset="2"/>
              <a:buChar char="q"/>
            </a:pPr>
            <a:endParaRPr lang="en-US" sz="2400" dirty="0"/>
          </a:p>
        </p:txBody>
      </p:sp>
      <p:sp>
        <p:nvSpPr>
          <p:cNvPr id="6" name="Title 1"/>
          <p:cNvSpPr>
            <a:spLocks noGrp="1"/>
          </p:cNvSpPr>
          <p:nvPr>
            <p:ph type="title"/>
          </p:nvPr>
        </p:nvSpPr>
        <p:spPr>
          <a:xfrm>
            <a:off x="457200" y="228600"/>
            <a:ext cx="8229600" cy="715962"/>
          </a:xfrm>
        </p:spPr>
        <p:txBody>
          <a:bodyPr>
            <a:normAutofit fontScale="90000"/>
          </a:bodyPr>
          <a:lstStyle/>
          <a:p>
            <a:r>
              <a:rPr lang="en-US" b="1" dirty="0">
                <a:solidFill>
                  <a:srgbClr val="FF0000"/>
                </a:solidFill>
              </a:rPr>
              <a:t>Slider-crank Mechanism (contd.)</a:t>
            </a:r>
          </a:p>
        </p:txBody>
      </p:sp>
      <p:pic>
        <p:nvPicPr>
          <p:cNvPr id="7" name="Picture 2"/>
          <p:cNvPicPr>
            <a:picLocks noChangeAspect="1" noChangeArrowheads="1"/>
          </p:cNvPicPr>
          <p:nvPr/>
        </p:nvPicPr>
        <p:blipFill>
          <a:blip r:embed="rId5"/>
          <a:srcRect/>
          <a:stretch>
            <a:fillRect/>
          </a:stretch>
        </p:blipFill>
        <p:spPr bwMode="auto">
          <a:xfrm>
            <a:off x="1371600" y="3352800"/>
            <a:ext cx="6019800" cy="2759075"/>
          </a:xfrm>
          <a:prstGeom prst="rect">
            <a:avLst/>
          </a:prstGeom>
          <a:noFill/>
          <a:ln w="9525">
            <a:solidFill>
              <a:schemeClr val="tx1"/>
            </a:solidFill>
            <a:miter lim="800000"/>
            <a:headEnd/>
            <a:tailEnd/>
          </a:ln>
          <a:effectLst/>
        </p:spPr>
      </p:pic>
      <p:pic>
        <p:nvPicPr>
          <p:cNvPr id="2" name="Audio 1">
            <a:hlinkClick r:id="" action="ppaction://media"/>
            <a:extLst>
              <a:ext uri="{FF2B5EF4-FFF2-40B4-BE49-F238E27FC236}">
                <a16:creationId xmlns:a16="http://schemas.microsoft.com/office/drawing/2014/main" id="{8B2AE876-2B15-446E-B3C3-84D65A45DC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067"/>
    </mc:Choice>
    <mc:Fallback>
      <p:transition spd="slow" advTm="23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87362"/>
          </a:xfrm>
        </p:spPr>
        <p:txBody>
          <a:bodyPr>
            <a:normAutofit fontScale="90000"/>
          </a:bodyPr>
          <a:lstStyle/>
          <a:p>
            <a:r>
              <a:rPr lang="en-US" b="1" dirty="0">
                <a:solidFill>
                  <a:srgbClr val="FF0000"/>
                </a:solidFill>
              </a:rPr>
              <a:t>Quick Return Mechanism</a:t>
            </a:r>
          </a:p>
        </p:txBody>
      </p:sp>
      <p:sp>
        <p:nvSpPr>
          <p:cNvPr id="3" name="Content Placeholder 2"/>
          <p:cNvSpPr>
            <a:spLocks noGrp="1"/>
          </p:cNvSpPr>
          <p:nvPr>
            <p:ph idx="1"/>
          </p:nvPr>
        </p:nvSpPr>
        <p:spPr>
          <a:xfrm>
            <a:off x="457200" y="838200"/>
            <a:ext cx="8229600" cy="6019800"/>
          </a:xfrm>
        </p:spPr>
        <p:txBody>
          <a:bodyPr>
            <a:normAutofit lnSpcReduction="10000"/>
          </a:bodyPr>
          <a:lstStyle/>
          <a:p>
            <a:r>
              <a:rPr lang="en-US" sz="2400" dirty="0"/>
              <a:t>A quick return mechanism such as the one seen below is used where there is a need to convert </a:t>
            </a:r>
            <a:r>
              <a:rPr lang="en-US" sz="2400" dirty="0">
                <a:solidFill>
                  <a:srgbClr val="0000FF"/>
                </a:solidFill>
              </a:rPr>
              <a:t>rotary motion into reciprocating motion</a:t>
            </a:r>
            <a:r>
              <a:rPr lang="en-US" sz="2400" dirty="0"/>
              <a:t>.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a:lnSpc>
                <a:spcPct val="160000"/>
              </a:lnSpc>
            </a:pPr>
            <a:r>
              <a:rPr lang="en-US" sz="2400" dirty="0"/>
              <a:t>As the disc rotates the black slide moves forwards and backwards. Many machines have this type of mechanism , such as shaping machine.</a:t>
            </a:r>
          </a:p>
        </p:txBody>
      </p:sp>
      <p:pic>
        <p:nvPicPr>
          <p:cNvPr id="193538" name="Picture 2"/>
          <p:cNvPicPr>
            <a:picLocks noChangeAspect="1" noChangeArrowheads="1"/>
          </p:cNvPicPr>
          <p:nvPr/>
        </p:nvPicPr>
        <p:blipFill>
          <a:blip r:embed="rId4"/>
          <a:srcRect/>
          <a:stretch>
            <a:fillRect/>
          </a:stretch>
        </p:blipFill>
        <p:spPr bwMode="auto">
          <a:xfrm>
            <a:off x="1981200" y="1981200"/>
            <a:ext cx="5886450" cy="2905125"/>
          </a:xfrm>
          <a:prstGeom prst="rect">
            <a:avLst/>
          </a:prstGeom>
          <a:noFill/>
          <a:ln w="9525">
            <a:noFill/>
            <a:miter lim="800000"/>
            <a:headEnd/>
            <a:tailEnd/>
          </a:ln>
          <a:effectLst/>
        </p:spPr>
      </p:pic>
      <p:sp>
        <p:nvSpPr>
          <p:cNvPr id="5" name="Rectangle 4"/>
          <p:cNvSpPr/>
          <p:nvPr/>
        </p:nvSpPr>
        <p:spPr>
          <a:xfrm>
            <a:off x="3657600" y="4648200"/>
            <a:ext cx="5334000" cy="369332"/>
          </a:xfrm>
          <a:prstGeom prst="rect">
            <a:avLst/>
          </a:prstGeom>
        </p:spPr>
        <p:txBody>
          <a:bodyPr wrap="square">
            <a:spAutoFit/>
          </a:bodyPr>
          <a:lstStyle/>
          <a:p>
            <a:r>
              <a:rPr lang="en-US" dirty="0">
                <a:hlinkClick r:id="rId5"/>
              </a:rPr>
              <a:t>http://www.technologystudent.com/cams/crank1.htm</a:t>
            </a:r>
            <a:endParaRPr lang="en-US" dirty="0"/>
          </a:p>
        </p:txBody>
      </p:sp>
      <p:pic>
        <p:nvPicPr>
          <p:cNvPr id="4" name="Audio 3">
            <a:hlinkClick r:id="" action="ppaction://media"/>
            <a:extLst>
              <a:ext uri="{FF2B5EF4-FFF2-40B4-BE49-F238E27FC236}">
                <a16:creationId xmlns:a16="http://schemas.microsoft.com/office/drawing/2014/main" id="{843597D6-180C-4392-8107-0063E38708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387"/>
    </mc:Choice>
    <mc:Fallback>
      <p:transition spd="slow" advTm="26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15962"/>
          </a:xfrm>
        </p:spPr>
        <p:txBody>
          <a:bodyPr>
            <a:normAutofit fontScale="90000"/>
          </a:bodyPr>
          <a:lstStyle/>
          <a:p>
            <a:r>
              <a:rPr lang="en-US" b="1" dirty="0">
                <a:solidFill>
                  <a:srgbClr val="FF0000"/>
                </a:solidFill>
              </a:rPr>
              <a:t>Example: Shaping Machine</a:t>
            </a:r>
          </a:p>
        </p:txBody>
      </p:sp>
      <p:sp>
        <p:nvSpPr>
          <p:cNvPr id="3" name="Content Placeholder 2"/>
          <p:cNvSpPr>
            <a:spLocks noGrp="1"/>
          </p:cNvSpPr>
          <p:nvPr>
            <p:ph idx="1"/>
          </p:nvPr>
        </p:nvSpPr>
        <p:spPr>
          <a:xfrm>
            <a:off x="381000" y="838200"/>
            <a:ext cx="8229600" cy="4525963"/>
          </a:xfrm>
        </p:spPr>
        <p:txBody>
          <a:bodyPr>
            <a:normAutofit/>
          </a:bodyPr>
          <a:lstStyle/>
          <a:p>
            <a:pPr>
              <a:spcBef>
                <a:spcPts val="1200"/>
              </a:spcBef>
              <a:spcAft>
                <a:spcPts val="1200"/>
              </a:spcAft>
            </a:pPr>
            <a:r>
              <a:rPr lang="en-US" sz="2400" dirty="0"/>
              <a:t>As the disc rotates the top of the machine moves forwards and backwards, pushing a cutting tool.</a:t>
            </a:r>
          </a:p>
          <a:p>
            <a:pPr>
              <a:spcBef>
                <a:spcPts val="1200"/>
              </a:spcBef>
              <a:spcAft>
                <a:spcPts val="1200"/>
              </a:spcAft>
            </a:pPr>
            <a:r>
              <a:rPr lang="en-US" sz="2400" dirty="0"/>
              <a:t>Animation: </a:t>
            </a:r>
            <a:r>
              <a:rPr lang="en-US" sz="2400" dirty="0">
                <a:hlinkClick r:id="rId4"/>
              </a:rPr>
              <a:t>http://www.technologystudent.com/cams/crank2.htm</a:t>
            </a:r>
            <a:endParaRPr lang="en-US" sz="2400" dirty="0"/>
          </a:p>
        </p:txBody>
      </p:sp>
      <p:pic>
        <p:nvPicPr>
          <p:cNvPr id="194562" name="Picture 2"/>
          <p:cNvPicPr>
            <a:picLocks noChangeAspect="1" noChangeArrowheads="1"/>
          </p:cNvPicPr>
          <p:nvPr/>
        </p:nvPicPr>
        <p:blipFill>
          <a:blip r:embed="rId5"/>
          <a:srcRect/>
          <a:stretch>
            <a:fillRect/>
          </a:stretch>
        </p:blipFill>
        <p:spPr bwMode="auto">
          <a:xfrm>
            <a:off x="228600" y="2819400"/>
            <a:ext cx="4386609" cy="3810000"/>
          </a:xfrm>
          <a:prstGeom prst="rect">
            <a:avLst/>
          </a:prstGeom>
          <a:noFill/>
          <a:ln w="9525">
            <a:noFill/>
            <a:miter lim="800000"/>
            <a:headEnd/>
            <a:tailEnd/>
          </a:ln>
          <a:effectLst/>
        </p:spPr>
      </p:pic>
      <p:pic>
        <p:nvPicPr>
          <p:cNvPr id="194563" name="Picture 3"/>
          <p:cNvPicPr>
            <a:picLocks noChangeAspect="1" noChangeArrowheads="1"/>
          </p:cNvPicPr>
          <p:nvPr/>
        </p:nvPicPr>
        <p:blipFill>
          <a:blip r:embed="rId6"/>
          <a:srcRect/>
          <a:stretch>
            <a:fillRect/>
          </a:stretch>
        </p:blipFill>
        <p:spPr bwMode="auto">
          <a:xfrm>
            <a:off x="4724400" y="2971800"/>
            <a:ext cx="4160610" cy="36576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76130E7B-09C2-4426-A64F-739A1905388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231"/>
    </mc:Choice>
    <mc:Fallback>
      <p:transition spd="slow" advTm="1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Example: crank, connecting rod and piston mechanism </a:t>
            </a:r>
          </a:p>
        </p:txBody>
      </p:sp>
      <p:pic>
        <p:nvPicPr>
          <p:cNvPr id="56322" name="Picture 2"/>
          <p:cNvPicPr>
            <a:picLocks noChangeAspect="1" noChangeArrowheads="1"/>
          </p:cNvPicPr>
          <p:nvPr/>
        </p:nvPicPr>
        <p:blipFill>
          <a:blip r:embed="rId4"/>
          <a:srcRect/>
          <a:stretch>
            <a:fillRect/>
          </a:stretch>
        </p:blipFill>
        <p:spPr bwMode="auto">
          <a:xfrm>
            <a:off x="533400" y="1752600"/>
            <a:ext cx="8069792" cy="4648200"/>
          </a:xfrm>
          <a:prstGeom prst="rect">
            <a:avLst/>
          </a:prstGeom>
          <a:noFill/>
          <a:ln w="9525">
            <a:noFill/>
            <a:miter lim="800000"/>
            <a:headEnd/>
            <a:tailEnd/>
          </a:ln>
          <a:effectLst/>
        </p:spPr>
      </p:pic>
      <p:pic>
        <p:nvPicPr>
          <p:cNvPr id="3" name="Audio 2">
            <a:hlinkClick r:id="" action="ppaction://media"/>
            <a:extLst>
              <a:ext uri="{FF2B5EF4-FFF2-40B4-BE49-F238E27FC236}">
                <a16:creationId xmlns:a16="http://schemas.microsoft.com/office/drawing/2014/main" id="{B10A9F7F-B561-4DD1-B6E6-A59F4B7564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97"/>
    </mc:Choice>
    <mc:Fallback>
      <p:transition spd="slow" advTm="6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676400"/>
            <a:ext cx="8229600" cy="5029200"/>
          </a:xfrm>
        </p:spPr>
        <p:txBody>
          <a:bodyPr>
            <a:normAutofit/>
          </a:bodyPr>
          <a:lstStyle/>
          <a:p>
            <a:pPr>
              <a:spcBef>
                <a:spcPts val="1200"/>
              </a:spcBef>
              <a:spcAft>
                <a:spcPts val="1200"/>
              </a:spcAft>
            </a:pPr>
            <a:r>
              <a:rPr lang="en-US" sz="2800" dirty="0"/>
              <a:t>If the crank is turned, angular motion is converted into linear motion of the piston and input torque is transformed into force on the piston. </a:t>
            </a:r>
          </a:p>
          <a:p>
            <a:pPr>
              <a:spcBef>
                <a:spcPts val="1200"/>
              </a:spcBef>
              <a:spcAft>
                <a:spcPts val="1200"/>
              </a:spcAft>
            </a:pPr>
            <a:r>
              <a:rPr lang="en-US" sz="2800" dirty="0"/>
              <a:t>If the piston is forced to move, the linear motion is converted into rotary motion and the force into torque. </a:t>
            </a:r>
          </a:p>
          <a:p>
            <a:pPr>
              <a:spcBef>
                <a:spcPts val="1200"/>
              </a:spcBef>
              <a:spcAft>
                <a:spcPts val="1200"/>
              </a:spcAft>
            </a:pPr>
            <a:r>
              <a:rPr lang="en-US" sz="2800" dirty="0"/>
              <a:t>Thus, the </a:t>
            </a:r>
            <a:r>
              <a:rPr lang="en-US" sz="2800" i="1" dirty="0">
                <a:solidFill>
                  <a:srgbClr val="0000FF"/>
                </a:solidFill>
              </a:rPr>
              <a:t>crank and connecting rod </a:t>
            </a:r>
            <a:r>
              <a:rPr lang="en-US" sz="2800" dirty="0"/>
              <a:t>are connected via a </a:t>
            </a:r>
            <a:r>
              <a:rPr lang="en-US" sz="2800" dirty="0">
                <a:solidFill>
                  <a:srgbClr val="7030A0"/>
                </a:solidFill>
              </a:rPr>
              <a:t>revolute joint</a:t>
            </a:r>
            <a:r>
              <a:rPr lang="en-US" sz="2800" dirty="0"/>
              <a:t>, whereas </a:t>
            </a:r>
            <a:r>
              <a:rPr lang="en-US" sz="2800" i="1" dirty="0">
                <a:solidFill>
                  <a:srgbClr val="0000FF"/>
                </a:solidFill>
              </a:rPr>
              <a:t>connecting rod and piston</a:t>
            </a:r>
            <a:r>
              <a:rPr lang="en-US" sz="2800" dirty="0"/>
              <a:t> are connected via a </a:t>
            </a:r>
            <a:r>
              <a:rPr lang="en-US" sz="2800" dirty="0">
                <a:solidFill>
                  <a:srgbClr val="7030A0"/>
                </a:solidFill>
              </a:rPr>
              <a:t>prismatic joint</a:t>
            </a:r>
            <a:r>
              <a:rPr lang="en-US" sz="2800" dirty="0"/>
              <a:t>.</a:t>
            </a:r>
          </a:p>
          <a:p>
            <a:pPr>
              <a:spcBef>
                <a:spcPts val="1200"/>
              </a:spcBef>
              <a:spcAft>
                <a:spcPts val="1200"/>
              </a:spcAft>
            </a:pPr>
            <a:endParaRPr lang="en-US" sz="2800" dirty="0"/>
          </a:p>
          <a:p>
            <a:endParaRPr lang="en-US" dirty="0"/>
          </a:p>
          <a:p>
            <a:endParaRPr lang="en-US" dirty="0"/>
          </a:p>
        </p:txBody>
      </p:sp>
      <p:sp>
        <p:nvSpPr>
          <p:cNvPr id="4" name="Title 1"/>
          <p:cNvSpPr>
            <a:spLocks noGrp="1"/>
          </p:cNvSpPr>
          <p:nvPr>
            <p:ph type="title"/>
          </p:nvPr>
        </p:nvSpPr>
        <p:spPr>
          <a:xfrm>
            <a:off x="457200" y="274638"/>
            <a:ext cx="8229600" cy="1143000"/>
          </a:xfrm>
        </p:spPr>
        <p:txBody>
          <a:bodyPr>
            <a:normAutofit fontScale="90000"/>
          </a:bodyPr>
          <a:lstStyle/>
          <a:p>
            <a:r>
              <a:rPr lang="en-US" b="1" dirty="0">
                <a:solidFill>
                  <a:srgbClr val="FF0000"/>
                </a:solidFill>
              </a:rPr>
              <a:t>Example: crank, connecting rod and piston mechanism (contd.) </a:t>
            </a:r>
          </a:p>
        </p:txBody>
      </p:sp>
      <p:pic>
        <p:nvPicPr>
          <p:cNvPr id="2" name="Audio 1">
            <a:hlinkClick r:id="" action="ppaction://media"/>
            <a:extLst>
              <a:ext uri="{FF2B5EF4-FFF2-40B4-BE49-F238E27FC236}">
                <a16:creationId xmlns:a16="http://schemas.microsoft.com/office/drawing/2014/main" id="{AF98E9B7-83E1-4EED-B0A3-BDA16A5600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339"/>
    </mc:Choice>
    <mc:Fallback>
      <p:transition spd="slow" advTm="27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FF0000"/>
                </a:solidFill>
              </a:rPr>
              <a:t>Kinematic Inversion</a:t>
            </a:r>
          </a:p>
        </p:txBody>
      </p:sp>
      <p:sp>
        <p:nvSpPr>
          <p:cNvPr id="3" name="Content Placeholder 2"/>
          <p:cNvSpPr>
            <a:spLocks noGrp="1"/>
          </p:cNvSpPr>
          <p:nvPr>
            <p:ph idx="1"/>
          </p:nvPr>
        </p:nvSpPr>
        <p:spPr>
          <a:xfrm>
            <a:off x="457200" y="990600"/>
            <a:ext cx="8229600" cy="2209800"/>
          </a:xfrm>
        </p:spPr>
        <p:txBody>
          <a:bodyPr>
            <a:noAutofit/>
          </a:bodyPr>
          <a:lstStyle/>
          <a:p>
            <a:pPr>
              <a:lnSpc>
                <a:spcPct val="150000"/>
              </a:lnSpc>
              <a:spcAft>
                <a:spcPts val="600"/>
              </a:spcAft>
            </a:pPr>
            <a:r>
              <a:rPr lang="en-US" dirty="0"/>
              <a:t>The process of choosing different links of a kinematic chain as the fixed or ground link, for generating new mechanisms is called </a:t>
            </a:r>
            <a:r>
              <a:rPr lang="en-US" dirty="0">
                <a:solidFill>
                  <a:srgbClr val="0000FF"/>
                </a:solidFill>
              </a:rPr>
              <a:t>Kinematic Inversion</a:t>
            </a:r>
          </a:p>
        </p:txBody>
      </p:sp>
      <p:grpSp>
        <p:nvGrpSpPr>
          <p:cNvPr id="4" name="Group 63"/>
          <p:cNvGrpSpPr>
            <a:grpSpLocks/>
          </p:cNvGrpSpPr>
          <p:nvPr/>
        </p:nvGrpSpPr>
        <p:grpSpPr bwMode="auto">
          <a:xfrm>
            <a:off x="457200" y="4419600"/>
            <a:ext cx="7924800" cy="1752600"/>
            <a:chOff x="774" y="2359"/>
            <a:chExt cx="4508" cy="710"/>
          </a:xfrm>
        </p:grpSpPr>
        <p:sp>
          <p:nvSpPr>
            <p:cNvPr id="5" name="Rectangle 10"/>
            <p:cNvSpPr>
              <a:spLocks noChangeArrowheads="1"/>
            </p:cNvSpPr>
            <p:nvPr/>
          </p:nvSpPr>
          <p:spPr bwMode="auto">
            <a:xfrm>
              <a:off x="774" y="2931"/>
              <a:ext cx="881" cy="138"/>
            </a:xfrm>
            <a:prstGeom prst="rect">
              <a:avLst/>
            </a:prstGeom>
            <a:blipFill dpi="0" rotWithShape="0">
              <a:blip r:embed="rId4"/>
              <a:srcRect/>
              <a:tile tx="0" ty="0" sx="100000" sy="100000" flip="none" algn="tl"/>
            </a:blipFill>
            <a:ln w="15875">
              <a:solidFill>
                <a:srgbClr val="FFA700"/>
              </a:solidFill>
              <a:miter lim="800000"/>
              <a:headEnd/>
              <a:tailEnd/>
            </a:ln>
          </p:spPr>
          <p:txBody>
            <a:bodyPr/>
            <a:lstStyle/>
            <a:p>
              <a:endParaRPr lang="en-US"/>
            </a:p>
          </p:txBody>
        </p:sp>
        <p:sp>
          <p:nvSpPr>
            <p:cNvPr id="6" name="Line 11"/>
            <p:cNvSpPr>
              <a:spLocks noChangeShapeType="1"/>
            </p:cNvSpPr>
            <p:nvPr/>
          </p:nvSpPr>
          <p:spPr bwMode="auto">
            <a:xfrm flipV="1">
              <a:off x="857" y="2571"/>
              <a:ext cx="176" cy="355"/>
            </a:xfrm>
            <a:prstGeom prst="line">
              <a:avLst/>
            </a:prstGeom>
            <a:noFill/>
            <a:ln w="31750">
              <a:solidFill>
                <a:srgbClr val="FFA700"/>
              </a:solidFill>
              <a:round/>
              <a:headEnd/>
              <a:tailEnd/>
            </a:ln>
          </p:spPr>
          <p:txBody>
            <a:bodyPr/>
            <a:lstStyle/>
            <a:p>
              <a:endParaRPr lang="en-US"/>
            </a:p>
          </p:txBody>
        </p:sp>
        <p:sp>
          <p:nvSpPr>
            <p:cNvPr id="7" name="Oval 12"/>
            <p:cNvSpPr>
              <a:spLocks noChangeArrowheads="1"/>
            </p:cNvSpPr>
            <p:nvPr/>
          </p:nvSpPr>
          <p:spPr bwMode="auto">
            <a:xfrm>
              <a:off x="823" y="2892"/>
              <a:ext cx="78" cy="79"/>
            </a:xfrm>
            <a:prstGeom prst="ellipse">
              <a:avLst/>
            </a:prstGeom>
            <a:solidFill>
              <a:srgbClr val="FFFFFF"/>
            </a:solidFill>
            <a:ln w="15875">
              <a:solidFill>
                <a:srgbClr val="FFA700"/>
              </a:solidFill>
              <a:round/>
              <a:headEnd/>
              <a:tailEnd/>
            </a:ln>
          </p:spPr>
          <p:txBody>
            <a:bodyPr/>
            <a:lstStyle/>
            <a:p>
              <a:endParaRPr lang="en-US"/>
            </a:p>
          </p:txBody>
        </p:sp>
        <p:sp>
          <p:nvSpPr>
            <p:cNvPr id="8" name="Oval 13"/>
            <p:cNvSpPr>
              <a:spLocks noChangeArrowheads="1"/>
            </p:cNvSpPr>
            <p:nvPr/>
          </p:nvSpPr>
          <p:spPr bwMode="auto">
            <a:xfrm>
              <a:off x="999" y="2537"/>
              <a:ext cx="78" cy="79"/>
            </a:xfrm>
            <a:prstGeom prst="ellipse">
              <a:avLst/>
            </a:prstGeom>
            <a:solidFill>
              <a:srgbClr val="FFFFFF"/>
            </a:solidFill>
            <a:ln w="15875">
              <a:solidFill>
                <a:srgbClr val="FFA700"/>
              </a:solidFill>
              <a:round/>
              <a:headEnd/>
              <a:tailEnd/>
            </a:ln>
          </p:spPr>
          <p:txBody>
            <a:bodyPr/>
            <a:lstStyle/>
            <a:p>
              <a:endParaRPr lang="en-US"/>
            </a:p>
          </p:txBody>
        </p:sp>
        <p:sp>
          <p:nvSpPr>
            <p:cNvPr id="9" name="Line 14"/>
            <p:cNvSpPr>
              <a:spLocks noChangeShapeType="1"/>
            </p:cNvSpPr>
            <p:nvPr/>
          </p:nvSpPr>
          <p:spPr bwMode="auto">
            <a:xfrm flipV="1">
              <a:off x="1033" y="2394"/>
              <a:ext cx="353" cy="177"/>
            </a:xfrm>
            <a:prstGeom prst="line">
              <a:avLst/>
            </a:prstGeom>
            <a:noFill/>
            <a:ln w="31750">
              <a:solidFill>
                <a:srgbClr val="FFA700"/>
              </a:solidFill>
              <a:round/>
              <a:headEnd/>
              <a:tailEnd/>
            </a:ln>
          </p:spPr>
          <p:txBody>
            <a:bodyPr/>
            <a:lstStyle/>
            <a:p>
              <a:endParaRPr lang="en-US"/>
            </a:p>
          </p:txBody>
        </p:sp>
        <p:sp>
          <p:nvSpPr>
            <p:cNvPr id="10" name="Oval 15"/>
            <p:cNvSpPr>
              <a:spLocks noChangeArrowheads="1"/>
            </p:cNvSpPr>
            <p:nvPr/>
          </p:nvSpPr>
          <p:spPr bwMode="auto">
            <a:xfrm>
              <a:off x="999" y="2537"/>
              <a:ext cx="78" cy="79"/>
            </a:xfrm>
            <a:prstGeom prst="ellipse">
              <a:avLst/>
            </a:prstGeom>
            <a:solidFill>
              <a:srgbClr val="FFFFFF"/>
            </a:solidFill>
            <a:ln w="15875">
              <a:solidFill>
                <a:srgbClr val="FFA700"/>
              </a:solidFill>
              <a:round/>
              <a:headEnd/>
              <a:tailEnd/>
            </a:ln>
          </p:spPr>
          <p:txBody>
            <a:bodyPr/>
            <a:lstStyle/>
            <a:p>
              <a:endParaRPr lang="en-US"/>
            </a:p>
          </p:txBody>
        </p:sp>
        <p:sp>
          <p:nvSpPr>
            <p:cNvPr id="11" name="Oval 16"/>
            <p:cNvSpPr>
              <a:spLocks noChangeArrowheads="1"/>
            </p:cNvSpPr>
            <p:nvPr/>
          </p:nvSpPr>
          <p:spPr bwMode="auto">
            <a:xfrm>
              <a:off x="1352" y="2359"/>
              <a:ext cx="78" cy="79"/>
            </a:xfrm>
            <a:prstGeom prst="ellipse">
              <a:avLst/>
            </a:prstGeom>
            <a:solidFill>
              <a:srgbClr val="FFFFFF"/>
            </a:solidFill>
            <a:ln w="15875">
              <a:solidFill>
                <a:srgbClr val="FFA700"/>
              </a:solidFill>
              <a:round/>
              <a:headEnd/>
              <a:tailEnd/>
            </a:ln>
          </p:spPr>
          <p:txBody>
            <a:bodyPr/>
            <a:lstStyle/>
            <a:p>
              <a:endParaRPr lang="en-US"/>
            </a:p>
          </p:txBody>
        </p:sp>
        <p:sp>
          <p:nvSpPr>
            <p:cNvPr id="12" name="Line 17"/>
            <p:cNvSpPr>
              <a:spLocks noChangeShapeType="1"/>
            </p:cNvSpPr>
            <p:nvPr/>
          </p:nvSpPr>
          <p:spPr bwMode="auto">
            <a:xfrm>
              <a:off x="1386" y="2394"/>
              <a:ext cx="176" cy="532"/>
            </a:xfrm>
            <a:prstGeom prst="line">
              <a:avLst/>
            </a:prstGeom>
            <a:noFill/>
            <a:ln w="31750">
              <a:solidFill>
                <a:srgbClr val="FFA700"/>
              </a:solidFill>
              <a:round/>
              <a:headEnd/>
              <a:tailEnd/>
            </a:ln>
          </p:spPr>
          <p:txBody>
            <a:bodyPr/>
            <a:lstStyle/>
            <a:p>
              <a:endParaRPr lang="en-US"/>
            </a:p>
          </p:txBody>
        </p:sp>
        <p:sp>
          <p:nvSpPr>
            <p:cNvPr id="13" name="Oval 18"/>
            <p:cNvSpPr>
              <a:spLocks noChangeArrowheads="1"/>
            </p:cNvSpPr>
            <p:nvPr/>
          </p:nvSpPr>
          <p:spPr bwMode="auto">
            <a:xfrm>
              <a:off x="1352" y="2359"/>
              <a:ext cx="78" cy="79"/>
            </a:xfrm>
            <a:prstGeom prst="ellipse">
              <a:avLst/>
            </a:prstGeom>
            <a:solidFill>
              <a:srgbClr val="FFFFFF"/>
            </a:solidFill>
            <a:ln w="15875">
              <a:solidFill>
                <a:srgbClr val="FFA700"/>
              </a:solidFill>
              <a:round/>
              <a:headEnd/>
              <a:tailEnd/>
            </a:ln>
          </p:spPr>
          <p:txBody>
            <a:bodyPr/>
            <a:lstStyle/>
            <a:p>
              <a:endParaRPr lang="en-US"/>
            </a:p>
          </p:txBody>
        </p:sp>
        <p:sp>
          <p:nvSpPr>
            <p:cNvPr id="14" name="Oval 19"/>
            <p:cNvSpPr>
              <a:spLocks noChangeArrowheads="1"/>
            </p:cNvSpPr>
            <p:nvPr/>
          </p:nvSpPr>
          <p:spPr bwMode="auto">
            <a:xfrm>
              <a:off x="1528" y="2892"/>
              <a:ext cx="78" cy="79"/>
            </a:xfrm>
            <a:prstGeom prst="ellipse">
              <a:avLst/>
            </a:prstGeom>
            <a:solidFill>
              <a:srgbClr val="FFFFFF"/>
            </a:solidFill>
            <a:ln w="15875">
              <a:solidFill>
                <a:srgbClr val="FFA700"/>
              </a:solidFill>
              <a:round/>
              <a:headEnd/>
              <a:tailEnd/>
            </a:ln>
          </p:spPr>
          <p:txBody>
            <a:bodyPr/>
            <a:lstStyle/>
            <a:p>
              <a:endParaRPr lang="en-US"/>
            </a:p>
          </p:txBody>
        </p:sp>
        <p:sp>
          <p:nvSpPr>
            <p:cNvPr id="15" name="Line 20"/>
            <p:cNvSpPr>
              <a:spLocks noChangeShapeType="1"/>
            </p:cNvSpPr>
            <p:nvPr/>
          </p:nvSpPr>
          <p:spPr bwMode="auto">
            <a:xfrm flipH="1">
              <a:off x="857" y="2926"/>
              <a:ext cx="705" cy="1"/>
            </a:xfrm>
            <a:prstGeom prst="line">
              <a:avLst/>
            </a:prstGeom>
            <a:noFill/>
            <a:ln w="31750">
              <a:solidFill>
                <a:srgbClr val="FFA700"/>
              </a:solidFill>
              <a:round/>
              <a:headEnd/>
              <a:tailEnd/>
            </a:ln>
          </p:spPr>
          <p:txBody>
            <a:bodyPr/>
            <a:lstStyle/>
            <a:p>
              <a:endParaRPr lang="en-US"/>
            </a:p>
          </p:txBody>
        </p:sp>
        <p:sp>
          <p:nvSpPr>
            <p:cNvPr id="16" name="Oval 21"/>
            <p:cNvSpPr>
              <a:spLocks noChangeArrowheads="1"/>
            </p:cNvSpPr>
            <p:nvPr/>
          </p:nvSpPr>
          <p:spPr bwMode="auto">
            <a:xfrm>
              <a:off x="1528" y="2892"/>
              <a:ext cx="78" cy="79"/>
            </a:xfrm>
            <a:prstGeom prst="ellipse">
              <a:avLst/>
            </a:prstGeom>
            <a:solidFill>
              <a:srgbClr val="FFFFFF"/>
            </a:solidFill>
            <a:ln w="15875">
              <a:solidFill>
                <a:srgbClr val="FFA700"/>
              </a:solidFill>
              <a:round/>
              <a:headEnd/>
              <a:tailEnd/>
            </a:ln>
          </p:spPr>
          <p:txBody>
            <a:bodyPr/>
            <a:lstStyle/>
            <a:p>
              <a:endParaRPr lang="en-US"/>
            </a:p>
          </p:txBody>
        </p:sp>
        <p:sp>
          <p:nvSpPr>
            <p:cNvPr id="17" name="Oval 22"/>
            <p:cNvSpPr>
              <a:spLocks noChangeArrowheads="1"/>
            </p:cNvSpPr>
            <p:nvPr/>
          </p:nvSpPr>
          <p:spPr bwMode="auto">
            <a:xfrm>
              <a:off x="823" y="2892"/>
              <a:ext cx="78" cy="79"/>
            </a:xfrm>
            <a:prstGeom prst="ellipse">
              <a:avLst/>
            </a:prstGeom>
            <a:solidFill>
              <a:srgbClr val="FFFFFF"/>
            </a:solidFill>
            <a:ln w="15875">
              <a:solidFill>
                <a:srgbClr val="FFA700"/>
              </a:solidFill>
              <a:round/>
              <a:headEnd/>
              <a:tailEnd/>
            </a:ln>
          </p:spPr>
          <p:txBody>
            <a:bodyPr/>
            <a:lstStyle/>
            <a:p>
              <a:endParaRPr lang="en-US"/>
            </a:p>
          </p:txBody>
        </p:sp>
        <p:sp>
          <p:nvSpPr>
            <p:cNvPr id="18" name="Line 23"/>
            <p:cNvSpPr>
              <a:spLocks noChangeShapeType="1"/>
            </p:cNvSpPr>
            <p:nvPr/>
          </p:nvSpPr>
          <p:spPr bwMode="auto">
            <a:xfrm flipV="1">
              <a:off x="2131" y="2576"/>
              <a:ext cx="176" cy="355"/>
            </a:xfrm>
            <a:prstGeom prst="line">
              <a:avLst/>
            </a:prstGeom>
            <a:noFill/>
            <a:ln w="31750">
              <a:solidFill>
                <a:srgbClr val="FFA700"/>
              </a:solidFill>
              <a:round/>
              <a:headEnd/>
              <a:tailEnd/>
            </a:ln>
          </p:spPr>
          <p:txBody>
            <a:bodyPr/>
            <a:lstStyle/>
            <a:p>
              <a:endParaRPr lang="en-US"/>
            </a:p>
          </p:txBody>
        </p:sp>
        <p:sp>
          <p:nvSpPr>
            <p:cNvPr id="19" name="Oval 24"/>
            <p:cNvSpPr>
              <a:spLocks noChangeArrowheads="1"/>
            </p:cNvSpPr>
            <p:nvPr/>
          </p:nvSpPr>
          <p:spPr bwMode="auto">
            <a:xfrm>
              <a:off x="2097" y="2896"/>
              <a:ext cx="78" cy="79"/>
            </a:xfrm>
            <a:prstGeom prst="ellipse">
              <a:avLst/>
            </a:prstGeom>
            <a:solidFill>
              <a:srgbClr val="FFFFFF"/>
            </a:solidFill>
            <a:ln w="15875">
              <a:solidFill>
                <a:srgbClr val="FFA700"/>
              </a:solidFill>
              <a:round/>
              <a:headEnd/>
              <a:tailEnd/>
            </a:ln>
          </p:spPr>
          <p:txBody>
            <a:bodyPr/>
            <a:lstStyle/>
            <a:p>
              <a:endParaRPr lang="en-US"/>
            </a:p>
          </p:txBody>
        </p:sp>
        <p:sp>
          <p:nvSpPr>
            <p:cNvPr id="20" name="Oval 25"/>
            <p:cNvSpPr>
              <a:spLocks noChangeArrowheads="1"/>
            </p:cNvSpPr>
            <p:nvPr/>
          </p:nvSpPr>
          <p:spPr bwMode="auto">
            <a:xfrm>
              <a:off x="2273" y="2541"/>
              <a:ext cx="78" cy="79"/>
            </a:xfrm>
            <a:prstGeom prst="ellipse">
              <a:avLst/>
            </a:prstGeom>
            <a:solidFill>
              <a:srgbClr val="FFFFFF"/>
            </a:solidFill>
            <a:ln w="15875">
              <a:solidFill>
                <a:srgbClr val="FFA700"/>
              </a:solidFill>
              <a:round/>
              <a:headEnd/>
              <a:tailEnd/>
            </a:ln>
          </p:spPr>
          <p:txBody>
            <a:bodyPr/>
            <a:lstStyle/>
            <a:p>
              <a:endParaRPr lang="en-US"/>
            </a:p>
          </p:txBody>
        </p:sp>
        <p:sp>
          <p:nvSpPr>
            <p:cNvPr id="21" name="Line 26"/>
            <p:cNvSpPr>
              <a:spLocks noChangeShapeType="1"/>
            </p:cNvSpPr>
            <p:nvPr/>
          </p:nvSpPr>
          <p:spPr bwMode="auto">
            <a:xfrm flipV="1">
              <a:off x="2307" y="2398"/>
              <a:ext cx="353" cy="178"/>
            </a:xfrm>
            <a:prstGeom prst="line">
              <a:avLst/>
            </a:prstGeom>
            <a:noFill/>
            <a:ln w="31750">
              <a:solidFill>
                <a:srgbClr val="FFA700"/>
              </a:solidFill>
              <a:round/>
              <a:headEnd/>
              <a:tailEnd/>
            </a:ln>
          </p:spPr>
          <p:txBody>
            <a:bodyPr/>
            <a:lstStyle/>
            <a:p>
              <a:endParaRPr lang="en-US"/>
            </a:p>
          </p:txBody>
        </p:sp>
        <p:sp>
          <p:nvSpPr>
            <p:cNvPr id="22" name="Oval 27"/>
            <p:cNvSpPr>
              <a:spLocks noChangeArrowheads="1"/>
            </p:cNvSpPr>
            <p:nvPr/>
          </p:nvSpPr>
          <p:spPr bwMode="auto">
            <a:xfrm>
              <a:off x="2273" y="2541"/>
              <a:ext cx="78" cy="79"/>
            </a:xfrm>
            <a:prstGeom prst="ellipse">
              <a:avLst/>
            </a:prstGeom>
            <a:solidFill>
              <a:srgbClr val="FFFFFF"/>
            </a:solidFill>
            <a:ln w="15875">
              <a:solidFill>
                <a:srgbClr val="FFA700"/>
              </a:solidFill>
              <a:round/>
              <a:headEnd/>
              <a:tailEnd/>
            </a:ln>
          </p:spPr>
          <p:txBody>
            <a:bodyPr/>
            <a:lstStyle/>
            <a:p>
              <a:endParaRPr lang="en-US"/>
            </a:p>
          </p:txBody>
        </p:sp>
        <p:sp>
          <p:nvSpPr>
            <p:cNvPr id="23" name="Oval 28"/>
            <p:cNvSpPr>
              <a:spLocks noChangeArrowheads="1"/>
            </p:cNvSpPr>
            <p:nvPr/>
          </p:nvSpPr>
          <p:spPr bwMode="auto">
            <a:xfrm>
              <a:off x="2626" y="2364"/>
              <a:ext cx="78" cy="78"/>
            </a:xfrm>
            <a:prstGeom prst="ellipse">
              <a:avLst/>
            </a:prstGeom>
            <a:solidFill>
              <a:srgbClr val="FFFFFF"/>
            </a:solidFill>
            <a:ln w="15875">
              <a:solidFill>
                <a:srgbClr val="FFA700"/>
              </a:solidFill>
              <a:round/>
              <a:headEnd/>
              <a:tailEnd/>
            </a:ln>
          </p:spPr>
          <p:txBody>
            <a:bodyPr/>
            <a:lstStyle/>
            <a:p>
              <a:endParaRPr lang="en-US"/>
            </a:p>
          </p:txBody>
        </p:sp>
        <p:sp>
          <p:nvSpPr>
            <p:cNvPr id="24" name="Line 29"/>
            <p:cNvSpPr>
              <a:spLocks noChangeShapeType="1"/>
            </p:cNvSpPr>
            <p:nvPr/>
          </p:nvSpPr>
          <p:spPr bwMode="auto">
            <a:xfrm>
              <a:off x="2660" y="2398"/>
              <a:ext cx="176" cy="533"/>
            </a:xfrm>
            <a:prstGeom prst="line">
              <a:avLst/>
            </a:prstGeom>
            <a:noFill/>
            <a:ln w="31750">
              <a:solidFill>
                <a:srgbClr val="FFA700"/>
              </a:solidFill>
              <a:round/>
              <a:headEnd/>
              <a:tailEnd/>
            </a:ln>
          </p:spPr>
          <p:txBody>
            <a:bodyPr/>
            <a:lstStyle/>
            <a:p>
              <a:endParaRPr lang="en-US"/>
            </a:p>
          </p:txBody>
        </p:sp>
        <p:sp>
          <p:nvSpPr>
            <p:cNvPr id="25" name="Oval 30"/>
            <p:cNvSpPr>
              <a:spLocks noChangeArrowheads="1"/>
            </p:cNvSpPr>
            <p:nvPr/>
          </p:nvSpPr>
          <p:spPr bwMode="auto">
            <a:xfrm>
              <a:off x="2626" y="2364"/>
              <a:ext cx="78" cy="78"/>
            </a:xfrm>
            <a:prstGeom prst="ellipse">
              <a:avLst/>
            </a:prstGeom>
            <a:solidFill>
              <a:srgbClr val="FFFFFF"/>
            </a:solidFill>
            <a:ln w="15875">
              <a:solidFill>
                <a:srgbClr val="FFA700"/>
              </a:solidFill>
              <a:round/>
              <a:headEnd/>
              <a:tailEnd/>
            </a:ln>
          </p:spPr>
          <p:txBody>
            <a:bodyPr/>
            <a:lstStyle/>
            <a:p>
              <a:endParaRPr lang="en-US"/>
            </a:p>
          </p:txBody>
        </p:sp>
        <p:sp>
          <p:nvSpPr>
            <p:cNvPr id="26" name="Oval 31"/>
            <p:cNvSpPr>
              <a:spLocks noChangeArrowheads="1"/>
            </p:cNvSpPr>
            <p:nvPr/>
          </p:nvSpPr>
          <p:spPr bwMode="auto">
            <a:xfrm>
              <a:off x="2802" y="2896"/>
              <a:ext cx="78" cy="79"/>
            </a:xfrm>
            <a:prstGeom prst="ellipse">
              <a:avLst/>
            </a:prstGeom>
            <a:solidFill>
              <a:srgbClr val="FFFFFF"/>
            </a:solidFill>
            <a:ln w="15875">
              <a:solidFill>
                <a:srgbClr val="FFA700"/>
              </a:solidFill>
              <a:round/>
              <a:headEnd/>
              <a:tailEnd/>
            </a:ln>
          </p:spPr>
          <p:txBody>
            <a:bodyPr/>
            <a:lstStyle/>
            <a:p>
              <a:endParaRPr lang="en-US"/>
            </a:p>
          </p:txBody>
        </p:sp>
        <p:sp>
          <p:nvSpPr>
            <p:cNvPr id="27" name="Line 32"/>
            <p:cNvSpPr>
              <a:spLocks noChangeShapeType="1"/>
            </p:cNvSpPr>
            <p:nvPr/>
          </p:nvSpPr>
          <p:spPr bwMode="auto">
            <a:xfrm flipH="1">
              <a:off x="2131" y="2931"/>
              <a:ext cx="705" cy="1"/>
            </a:xfrm>
            <a:prstGeom prst="line">
              <a:avLst/>
            </a:prstGeom>
            <a:noFill/>
            <a:ln w="31750">
              <a:solidFill>
                <a:srgbClr val="FFA700"/>
              </a:solidFill>
              <a:round/>
              <a:headEnd/>
              <a:tailEnd/>
            </a:ln>
          </p:spPr>
          <p:txBody>
            <a:bodyPr/>
            <a:lstStyle/>
            <a:p>
              <a:endParaRPr lang="en-US"/>
            </a:p>
          </p:txBody>
        </p:sp>
        <p:sp>
          <p:nvSpPr>
            <p:cNvPr id="28" name="Oval 33"/>
            <p:cNvSpPr>
              <a:spLocks noChangeArrowheads="1"/>
            </p:cNvSpPr>
            <p:nvPr/>
          </p:nvSpPr>
          <p:spPr bwMode="auto">
            <a:xfrm>
              <a:off x="2802" y="2896"/>
              <a:ext cx="78" cy="79"/>
            </a:xfrm>
            <a:prstGeom prst="ellipse">
              <a:avLst/>
            </a:prstGeom>
            <a:solidFill>
              <a:srgbClr val="FFFFFF"/>
            </a:solidFill>
            <a:ln w="15875">
              <a:solidFill>
                <a:srgbClr val="FFA700"/>
              </a:solidFill>
              <a:round/>
              <a:headEnd/>
              <a:tailEnd/>
            </a:ln>
          </p:spPr>
          <p:txBody>
            <a:bodyPr/>
            <a:lstStyle/>
            <a:p>
              <a:endParaRPr lang="en-US"/>
            </a:p>
          </p:txBody>
        </p:sp>
        <p:sp>
          <p:nvSpPr>
            <p:cNvPr id="29" name="Oval 34"/>
            <p:cNvSpPr>
              <a:spLocks noChangeArrowheads="1"/>
            </p:cNvSpPr>
            <p:nvPr/>
          </p:nvSpPr>
          <p:spPr bwMode="auto">
            <a:xfrm>
              <a:off x="2097" y="2896"/>
              <a:ext cx="78" cy="79"/>
            </a:xfrm>
            <a:prstGeom prst="ellipse">
              <a:avLst/>
            </a:prstGeom>
            <a:solidFill>
              <a:srgbClr val="FFFFFF"/>
            </a:solidFill>
            <a:ln w="15875">
              <a:solidFill>
                <a:srgbClr val="FFA700"/>
              </a:solidFill>
              <a:round/>
              <a:headEnd/>
              <a:tailEnd/>
            </a:ln>
          </p:spPr>
          <p:txBody>
            <a:bodyPr/>
            <a:lstStyle/>
            <a:p>
              <a:endParaRPr lang="en-US"/>
            </a:p>
          </p:txBody>
        </p:sp>
        <p:sp>
          <p:nvSpPr>
            <p:cNvPr id="30" name="Line 35"/>
            <p:cNvSpPr>
              <a:spLocks noChangeShapeType="1"/>
            </p:cNvSpPr>
            <p:nvPr/>
          </p:nvSpPr>
          <p:spPr bwMode="auto">
            <a:xfrm flipV="1">
              <a:off x="3210" y="2577"/>
              <a:ext cx="176" cy="355"/>
            </a:xfrm>
            <a:prstGeom prst="line">
              <a:avLst/>
            </a:prstGeom>
            <a:noFill/>
            <a:ln w="31750">
              <a:solidFill>
                <a:srgbClr val="FFA700"/>
              </a:solidFill>
              <a:round/>
              <a:headEnd/>
              <a:tailEnd/>
            </a:ln>
          </p:spPr>
          <p:txBody>
            <a:bodyPr/>
            <a:lstStyle/>
            <a:p>
              <a:endParaRPr lang="en-US"/>
            </a:p>
          </p:txBody>
        </p:sp>
        <p:sp>
          <p:nvSpPr>
            <p:cNvPr id="31" name="Oval 36"/>
            <p:cNvSpPr>
              <a:spLocks noChangeArrowheads="1"/>
            </p:cNvSpPr>
            <p:nvPr/>
          </p:nvSpPr>
          <p:spPr bwMode="auto">
            <a:xfrm>
              <a:off x="3176" y="2897"/>
              <a:ext cx="78" cy="79"/>
            </a:xfrm>
            <a:prstGeom prst="ellipse">
              <a:avLst/>
            </a:prstGeom>
            <a:solidFill>
              <a:srgbClr val="FFFFFF"/>
            </a:solidFill>
            <a:ln w="15875">
              <a:solidFill>
                <a:srgbClr val="FFA700"/>
              </a:solidFill>
              <a:round/>
              <a:headEnd/>
              <a:tailEnd/>
            </a:ln>
          </p:spPr>
          <p:txBody>
            <a:bodyPr/>
            <a:lstStyle/>
            <a:p>
              <a:endParaRPr lang="en-US"/>
            </a:p>
          </p:txBody>
        </p:sp>
        <p:sp>
          <p:nvSpPr>
            <p:cNvPr id="32" name="Oval 37"/>
            <p:cNvSpPr>
              <a:spLocks noChangeArrowheads="1"/>
            </p:cNvSpPr>
            <p:nvPr/>
          </p:nvSpPr>
          <p:spPr bwMode="auto">
            <a:xfrm>
              <a:off x="3352" y="2542"/>
              <a:ext cx="78" cy="79"/>
            </a:xfrm>
            <a:prstGeom prst="ellipse">
              <a:avLst/>
            </a:prstGeom>
            <a:solidFill>
              <a:srgbClr val="FFFFFF"/>
            </a:solidFill>
            <a:ln w="15875">
              <a:solidFill>
                <a:srgbClr val="FFA700"/>
              </a:solidFill>
              <a:round/>
              <a:headEnd/>
              <a:tailEnd/>
            </a:ln>
          </p:spPr>
          <p:txBody>
            <a:bodyPr/>
            <a:lstStyle/>
            <a:p>
              <a:endParaRPr lang="en-US"/>
            </a:p>
          </p:txBody>
        </p:sp>
        <p:sp>
          <p:nvSpPr>
            <p:cNvPr id="33" name="Line 38"/>
            <p:cNvSpPr>
              <a:spLocks noChangeShapeType="1"/>
            </p:cNvSpPr>
            <p:nvPr/>
          </p:nvSpPr>
          <p:spPr bwMode="auto">
            <a:xfrm flipV="1">
              <a:off x="3386" y="2399"/>
              <a:ext cx="353" cy="178"/>
            </a:xfrm>
            <a:prstGeom prst="line">
              <a:avLst/>
            </a:prstGeom>
            <a:noFill/>
            <a:ln w="31750">
              <a:solidFill>
                <a:srgbClr val="FFA700"/>
              </a:solidFill>
              <a:round/>
              <a:headEnd/>
              <a:tailEnd/>
            </a:ln>
          </p:spPr>
          <p:txBody>
            <a:bodyPr/>
            <a:lstStyle/>
            <a:p>
              <a:endParaRPr lang="en-US"/>
            </a:p>
          </p:txBody>
        </p:sp>
        <p:sp>
          <p:nvSpPr>
            <p:cNvPr id="34" name="Oval 39"/>
            <p:cNvSpPr>
              <a:spLocks noChangeArrowheads="1"/>
            </p:cNvSpPr>
            <p:nvPr/>
          </p:nvSpPr>
          <p:spPr bwMode="auto">
            <a:xfrm>
              <a:off x="3352" y="2542"/>
              <a:ext cx="78" cy="79"/>
            </a:xfrm>
            <a:prstGeom prst="ellipse">
              <a:avLst/>
            </a:prstGeom>
            <a:solidFill>
              <a:srgbClr val="FFFFFF"/>
            </a:solidFill>
            <a:ln w="15875">
              <a:solidFill>
                <a:srgbClr val="FFA700"/>
              </a:solidFill>
              <a:round/>
              <a:headEnd/>
              <a:tailEnd/>
            </a:ln>
          </p:spPr>
          <p:txBody>
            <a:bodyPr/>
            <a:lstStyle/>
            <a:p>
              <a:endParaRPr lang="en-US"/>
            </a:p>
          </p:txBody>
        </p:sp>
        <p:sp>
          <p:nvSpPr>
            <p:cNvPr id="35" name="Oval 40"/>
            <p:cNvSpPr>
              <a:spLocks noChangeArrowheads="1"/>
            </p:cNvSpPr>
            <p:nvPr/>
          </p:nvSpPr>
          <p:spPr bwMode="auto">
            <a:xfrm>
              <a:off x="3705" y="2365"/>
              <a:ext cx="78" cy="79"/>
            </a:xfrm>
            <a:prstGeom prst="ellipse">
              <a:avLst/>
            </a:prstGeom>
            <a:solidFill>
              <a:srgbClr val="FFFFFF"/>
            </a:solidFill>
            <a:ln w="15875">
              <a:solidFill>
                <a:srgbClr val="FFA700"/>
              </a:solidFill>
              <a:round/>
              <a:headEnd/>
              <a:tailEnd/>
            </a:ln>
          </p:spPr>
          <p:txBody>
            <a:bodyPr/>
            <a:lstStyle/>
            <a:p>
              <a:endParaRPr lang="en-US"/>
            </a:p>
          </p:txBody>
        </p:sp>
        <p:sp>
          <p:nvSpPr>
            <p:cNvPr id="36" name="Line 41"/>
            <p:cNvSpPr>
              <a:spLocks noChangeShapeType="1"/>
            </p:cNvSpPr>
            <p:nvPr/>
          </p:nvSpPr>
          <p:spPr bwMode="auto">
            <a:xfrm>
              <a:off x="3739" y="2399"/>
              <a:ext cx="176" cy="533"/>
            </a:xfrm>
            <a:prstGeom prst="line">
              <a:avLst/>
            </a:prstGeom>
            <a:noFill/>
            <a:ln w="31750">
              <a:solidFill>
                <a:srgbClr val="FFA700"/>
              </a:solidFill>
              <a:round/>
              <a:headEnd/>
              <a:tailEnd/>
            </a:ln>
          </p:spPr>
          <p:txBody>
            <a:bodyPr/>
            <a:lstStyle/>
            <a:p>
              <a:endParaRPr lang="en-US"/>
            </a:p>
          </p:txBody>
        </p:sp>
        <p:sp>
          <p:nvSpPr>
            <p:cNvPr id="37" name="Oval 42"/>
            <p:cNvSpPr>
              <a:spLocks noChangeArrowheads="1"/>
            </p:cNvSpPr>
            <p:nvPr/>
          </p:nvSpPr>
          <p:spPr bwMode="auto">
            <a:xfrm>
              <a:off x="3705" y="2365"/>
              <a:ext cx="78" cy="79"/>
            </a:xfrm>
            <a:prstGeom prst="ellipse">
              <a:avLst/>
            </a:prstGeom>
            <a:solidFill>
              <a:srgbClr val="FFFFFF"/>
            </a:solidFill>
            <a:ln w="15875">
              <a:solidFill>
                <a:srgbClr val="FFA700"/>
              </a:solidFill>
              <a:round/>
              <a:headEnd/>
              <a:tailEnd/>
            </a:ln>
          </p:spPr>
          <p:txBody>
            <a:bodyPr/>
            <a:lstStyle/>
            <a:p>
              <a:endParaRPr lang="en-US"/>
            </a:p>
          </p:txBody>
        </p:sp>
        <p:sp>
          <p:nvSpPr>
            <p:cNvPr id="38" name="Oval 43"/>
            <p:cNvSpPr>
              <a:spLocks noChangeArrowheads="1"/>
            </p:cNvSpPr>
            <p:nvPr/>
          </p:nvSpPr>
          <p:spPr bwMode="auto">
            <a:xfrm>
              <a:off x="3881" y="2897"/>
              <a:ext cx="78" cy="79"/>
            </a:xfrm>
            <a:prstGeom prst="ellipse">
              <a:avLst/>
            </a:prstGeom>
            <a:solidFill>
              <a:srgbClr val="FFFFFF"/>
            </a:solidFill>
            <a:ln w="15875">
              <a:solidFill>
                <a:srgbClr val="FFA700"/>
              </a:solidFill>
              <a:round/>
              <a:headEnd/>
              <a:tailEnd/>
            </a:ln>
          </p:spPr>
          <p:txBody>
            <a:bodyPr/>
            <a:lstStyle/>
            <a:p>
              <a:endParaRPr lang="en-US"/>
            </a:p>
          </p:txBody>
        </p:sp>
        <p:sp>
          <p:nvSpPr>
            <p:cNvPr id="39" name="Line 44"/>
            <p:cNvSpPr>
              <a:spLocks noChangeShapeType="1"/>
            </p:cNvSpPr>
            <p:nvPr/>
          </p:nvSpPr>
          <p:spPr bwMode="auto">
            <a:xfrm flipH="1">
              <a:off x="3210" y="2932"/>
              <a:ext cx="705" cy="1"/>
            </a:xfrm>
            <a:prstGeom prst="line">
              <a:avLst/>
            </a:prstGeom>
            <a:noFill/>
            <a:ln w="31750">
              <a:solidFill>
                <a:srgbClr val="FFA700"/>
              </a:solidFill>
              <a:round/>
              <a:headEnd/>
              <a:tailEnd/>
            </a:ln>
          </p:spPr>
          <p:txBody>
            <a:bodyPr/>
            <a:lstStyle/>
            <a:p>
              <a:endParaRPr lang="en-US"/>
            </a:p>
          </p:txBody>
        </p:sp>
        <p:sp>
          <p:nvSpPr>
            <p:cNvPr id="40" name="Oval 45"/>
            <p:cNvSpPr>
              <a:spLocks noChangeArrowheads="1"/>
            </p:cNvSpPr>
            <p:nvPr/>
          </p:nvSpPr>
          <p:spPr bwMode="auto">
            <a:xfrm>
              <a:off x="3881" y="2897"/>
              <a:ext cx="78" cy="79"/>
            </a:xfrm>
            <a:prstGeom prst="ellipse">
              <a:avLst/>
            </a:prstGeom>
            <a:solidFill>
              <a:srgbClr val="FFFFFF"/>
            </a:solidFill>
            <a:ln w="15875">
              <a:solidFill>
                <a:srgbClr val="FFA700"/>
              </a:solidFill>
              <a:round/>
              <a:headEnd/>
              <a:tailEnd/>
            </a:ln>
          </p:spPr>
          <p:txBody>
            <a:bodyPr/>
            <a:lstStyle/>
            <a:p>
              <a:endParaRPr lang="en-US"/>
            </a:p>
          </p:txBody>
        </p:sp>
        <p:sp>
          <p:nvSpPr>
            <p:cNvPr id="41" name="Oval 46"/>
            <p:cNvSpPr>
              <a:spLocks noChangeArrowheads="1"/>
            </p:cNvSpPr>
            <p:nvPr/>
          </p:nvSpPr>
          <p:spPr bwMode="auto">
            <a:xfrm>
              <a:off x="3176" y="2897"/>
              <a:ext cx="78" cy="79"/>
            </a:xfrm>
            <a:prstGeom prst="ellipse">
              <a:avLst/>
            </a:prstGeom>
            <a:solidFill>
              <a:srgbClr val="FFFFFF"/>
            </a:solidFill>
            <a:ln w="15875">
              <a:solidFill>
                <a:srgbClr val="FFA700"/>
              </a:solidFill>
              <a:round/>
              <a:headEnd/>
              <a:tailEnd/>
            </a:ln>
          </p:spPr>
          <p:txBody>
            <a:bodyPr/>
            <a:lstStyle/>
            <a:p>
              <a:endParaRPr lang="en-US"/>
            </a:p>
          </p:txBody>
        </p:sp>
        <p:sp>
          <p:nvSpPr>
            <p:cNvPr id="42" name="Line 47"/>
            <p:cNvSpPr>
              <a:spLocks noChangeShapeType="1"/>
            </p:cNvSpPr>
            <p:nvPr/>
          </p:nvSpPr>
          <p:spPr bwMode="auto">
            <a:xfrm flipV="1">
              <a:off x="4533" y="2577"/>
              <a:ext cx="176" cy="355"/>
            </a:xfrm>
            <a:prstGeom prst="line">
              <a:avLst/>
            </a:prstGeom>
            <a:noFill/>
            <a:ln w="31750">
              <a:solidFill>
                <a:srgbClr val="FFA700"/>
              </a:solidFill>
              <a:round/>
              <a:headEnd/>
              <a:tailEnd/>
            </a:ln>
          </p:spPr>
          <p:txBody>
            <a:bodyPr/>
            <a:lstStyle/>
            <a:p>
              <a:endParaRPr lang="en-US"/>
            </a:p>
          </p:txBody>
        </p:sp>
        <p:sp>
          <p:nvSpPr>
            <p:cNvPr id="43" name="Oval 48"/>
            <p:cNvSpPr>
              <a:spLocks noChangeArrowheads="1"/>
            </p:cNvSpPr>
            <p:nvPr/>
          </p:nvSpPr>
          <p:spPr bwMode="auto">
            <a:xfrm>
              <a:off x="4499" y="2898"/>
              <a:ext cx="78" cy="78"/>
            </a:xfrm>
            <a:prstGeom prst="ellipse">
              <a:avLst/>
            </a:prstGeom>
            <a:solidFill>
              <a:srgbClr val="FFFFFF"/>
            </a:solidFill>
            <a:ln w="15875">
              <a:solidFill>
                <a:srgbClr val="FFA700"/>
              </a:solidFill>
              <a:round/>
              <a:headEnd/>
              <a:tailEnd/>
            </a:ln>
          </p:spPr>
          <p:txBody>
            <a:bodyPr/>
            <a:lstStyle/>
            <a:p>
              <a:endParaRPr lang="en-US"/>
            </a:p>
          </p:txBody>
        </p:sp>
        <p:sp>
          <p:nvSpPr>
            <p:cNvPr id="44" name="Oval 49"/>
            <p:cNvSpPr>
              <a:spLocks noChangeArrowheads="1"/>
            </p:cNvSpPr>
            <p:nvPr/>
          </p:nvSpPr>
          <p:spPr bwMode="auto">
            <a:xfrm>
              <a:off x="4675" y="2543"/>
              <a:ext cx="78" cy="79"/>
            </a:xfrm>
            <a:prstGeom prst="ellipse">
              <a:avLst/>
            </a:prstGeom>
            <a:solidFill>
              <a:srgbClr val="FFFFFF"/>
            </a:solidFill>
            <a:ln w="15875">
              <a:solidFill>
                <a:srgbClr val="FFA700"/>
              </a:solidFill>
              <a:round/>
              <a:headEnd/>
              <a:tailEnd/>
            </a:ln>
          </p:spPr>
          <p:txBody>
            <a:bodyPr/>
            <a:lstStyle/>
            <a:p>
              <a:endParaRPr lang="en-US"/>
            </a:p>
          </p:txBody>
        </p:sp>
        <p:sp>
          <p:nvSpPr>
            <p:cNvPr id="45" name="Line 50"/>
            <p:cNvSpPr>
              <a:spLocks noChangeShapeType="1"/>
            </p:cNvSpPr>
            <p:nvPr/>
          </p:nvSpPr>
          <p:spPr bwMode="auto">
            <a:xfrm flipV="1">
              <a:off x="4709" y="2400"/>
              <a:ext cx="353" cy="177"/>
            </a:xfrm>
            <a:prstGeom prst="line">
              <a:avLst/>
            </a:prstGeom>
            <a:noFill/>
            <a:ln w="31750">
              <a:solidFill>
                <a:srgbClr val="FFA700"/>
              </a:solidFill>
              <a:round/>
              <a:headEnd/>
              <a:tailEnd/>
            </a:ln>
          </p:spPr>
          <p:txBody>
            <a:bodyPr/>
            <a:lstStyle/>
            <a:p>
              <a:endParaRPr lang="en-US"/>
            </a:p>
          </p:txBody>
        </p:sp>
        <p:sp>
          <p:nvSpPr>
            <p:cNvPr id="46" name="Oval 51"/>
            <p:cNvSpPr>
              <a:spLocks noChangeArrowheads="1"/>
            </p:cNvSpPr>
            <p:nvPr/>
          </p:nvSpPr>
          <p:spPr bwMode="auto">
            <a:xfrm>
              <a:off x="4675" y="2543"/>
              <a:ext cx="78" cy="79"/>
            </a:xfrm>
            <a:prstGeom prst="ellipse">
              <a:avLst/>
            </a:prstGeom>
            <a:solidFill>
              <a:srgbClr val="FFFFFF"/>
            </a:solidFill>
            <a:ln w="15875">
              <a:solidFill>
                <a:srgbClr val="FFA700"/>
              </a:solidFill>
              <a:round/>
              <a:headEnd/>
              <a:tailEnd/>
            </a:ln>
          </p:spPr>
          <p:txBody>
            <a:bodyPr/>
            <a:lstStyle/>
            <a:p>
              <a:endParaRPr lang="en-US"/>
            </a:p>
          </p:txBody>
        </p:sp>
        <p:sp>
          <p:nvSpPr>
            <p:cNvPr id="47" name="Oval 52"/>
            <p:cNvSpPr>
              <a:spLocks noChangeArrowheads="1"/>
            </p:cNvSpPr>
            <p:nvPr/>
          </p:nvSpPr>
          <p:spPr bwMode="auto">
            <a:xfrm>
              <a:off x="5028" y="2365"/>
              <a:ext cx="78" cy="79"/>
            </a:xfrm>
            <a:prstGeom prst="ellipse">
              <a:avLst/>
            </a:prstGeom>
            <a:solidFill>
              <a:srgbClr val="FFFFFF"/>
            </a:solidFill>
            <a:ln w="15875">
              <a:solidFill>
                <a:srgbClr val="FFA700"/>
              </a:solidFill>
              <a:round/>
              <a:headEnd/>
              <a:tailEnd/>
            </a:ln>
          </p:spPr>
          <p:txBody>
            <a:bodyPr/>
            <a:lstStyle/>
            <a:p>
              <a:endParaRPr lang="en-US"/>
            </a:p>
          </p:txBody>
        </p:sp>
        <p:sp>
          <p:nvSpPr>
            <p:cNvPr id="48" name="Line 53"/>
            <p:cNvSpPr>
              <a:spLocks noChangeShapeType="1"/>
            </p:cNvSpPr>
            <p:nvPr/>
          </p:nvSpPr>
          <p:spPr bwMode="auto">
            <a:xfrm>
              <a:off x="5062" y="2400"/>
              <a:ext cx="176" cy="532"/>
            </a:xfrm>
            <a:prstGeom prst="line">
              <a:avLst/>
            </a:prstGeom>
            <a:noFill/>
            <a:ln w="31750">
              <a:solidFill>
                <a:srgbClr val="FFA700"/>
              </a:solidFill>
              <a:round/>
              <a:headEnd/>
              <a:tailEnd/>
            </a:ln>
          </p:spPr>
          <p:txBody>
            <a:bodyPr/>
            <a:lstStyle/>
            <a:p>
              <a:endParaRPr lang="en-US"/>
            </a:p>
          </p:txBody>
        </p:sp>
        <p:sp>
          <p:nvSpPr>
            <p:cNvPr id="49" name="Oval 54"/>
            <p:cNvSpPr>
              <a:spLocks noChangeArrowheads="1"/>
            </p:cNvSpPr>
            <p:nvPr/>
          </p:nvSpPr>
          <p:spPr bwMode="auto">
            <a:xfrm>
              <a:off x="5028" y="2365"/>
              <a:ext cx="78" cy="79"/>
            </a:xfrm>
            <a:prstGeom prst="ellipse">
              <a:avLst/>
            </a:prstGeom>
            <a:solidFill>
              <a:srgbClr val="FFFFFF"/>
            </a:solidFill>
            <a:ln w="15875">
              <a:solidFill>
                <a:srgbClr val="FFA700"/>
              </a:solidFill>
              <a:round/>
              <a:headEnd/>
              <a:tailEnd/>
            </a:ln>
          </p:spPr>
          <p:txBody>
            <a:bodyPr/>
            <a:lstStyle/>
            <a:p>
              <a:endParaRPr lang="en-US"/>
            </a:p>
          </p:txBody>
        </p:sp>
        <p:sp>
          <p:nvSpPr>
            <p:cNvPr id="50" name="Oval 55"/>
            <p:cNvSpPr>
              <a:spLocks noChangeArrowheads="1"/>
            </p:cNvSpPr>
            <p:nvPr/>
          </p:nvSpPr>
          <p:spPr bwMode="auto">
            <a:xfrm>
              <a:off x="5204" y="2898"/>
              <a:ext cx="78" cy="78"/>
            </a:xfrm>
            <a:prstGeom prst="ellipse">
              <a:avLst/>
            </a:prstGeom>
            <a:solidFill>
              <a:srgbClr val="FFFFFF"/>
            </a:solidFill>
            <a:ln w="15875">
              <a:solidFill>
                <a:srgbClr val="FFA700"/>
              </a:solidFill>
              <a:round/>
              <a:headEnd/>
              <a:tailEnd/>
            </a:ln>
          </p:spPr>
          <p:txBody>
            <a:bodyPr/>
            <a:lstStyle/>
            <a:p>
              <a:endParaRPr lang="en-US"/>
            </a:p>
          </p:txBody>
        </p:sp>
        <p:sp>
          <p:nvSpPr>
            <p:cNvPr id="51" name="Line 56"/>
            <p:cNvSpPr>
              <a:spLocks noChangeShapeType="1"/>
            </p:cNvSpPr>
            <p:nvPr/>
          </p:nvSpPr>
          <p:spPr bwMode="auto">
            <a:xfrm flipH="1">
              <a:off x="4533" y="2932"/>
              <a:ext cx="705" cy="1"/>
            </a:xfrm>
            <a:prstGeom prst="line">
              <a:avLst/>
            </a:prstGeom>
            <a:noFill/>
            <a:ln w="31750">
              <a:solidFill>
                <a:srgbClr val="FFA700"/>
              </a:solidFill>
              <a:round/>
              <a:headEnd/>
              <a:tailEnd/>
            </a:ln>
          </p:spPr>
          <p:txBody>
            <a:bodyPr/>
            <a:lstStyle/>
            <a:p>
              <a:endParaRPr lang="en-US"/>
            </a:p>
          </p:txBody>
        </p:sp>
        <p:sp>
          <p:nvSpPr>
            <p:cNvPr id="52" name="Oval 57"/>
            <p:cNvSpPr>
              <a:spLocks noChangeArrowheads="1"/>
            </p:cNvSpPr>
            <p:nvPr/>
          </p:nvSpPr>
          <p:spPr bwMode="auto">
            <a:xfrm>
              <a:off x="5204" y="2898"/>
              <a:ext cx="78" cy="78"/>
            </a:xfrm>
            <a:prstGeom prst="ellipse">
              <a:avLst/>
            </a:prstGeom>
            <a:solidFill>
              <a:srgbClr val="FFFFFF"/>
            </a:solidFill>
            <a:ln w="15875">
              <a:solidFill>
                <a:srgbClr val="FFA700"/>
              </a:solidFill>
              <a:round/>
              <a:headEnd/>
              <a:tailEnd/>
            </a:ln>
          </p:spPr>
          <p:txBody>
            <a:bodyPr/>
            <a:lstStyle/>
            <a:p>
              <a:endParaRPr lang="en-US"/>
            </a:p>
          </p:txBody>
        </p:sp>
        <p:sp>
          <p:nvSpPr>
            <p:cNvPr id="53" name="Oval 58"/>
            <p:cNvSpPr>
              <a:spLocks noChangeArrowheads="1"/>
            </p:cNvSpPr>
            <p:nvPr/>
          </p:nvSpPr>
          <p:spPr bwMode="auto">
            <a:xfrm>
              <a:off x="4499" y="2898"/>
              <a:ext cx="78" cy="78"/>
            </a:xfrm>
            <a:prstGeom prst="ellipse">
              <a:avLst/>
            </a:prstGeom>
            <a:solidFill>
              <a:srgbClr val="FFFFFF"/>
            </a:solidFill>
            <a:ln w="15875">
              <a:solidFill>
                <a:srgbClr val="FFA700"/>
              </a:solidFill>
              <a:round/>
              <a:headEnd/>
              <a:tailEnd/>
            </a:ln>
          </p:spPr>
          <p:txBody>
            <a:bodyPr/>
            <a:lstStyle/>
            <a:p>
              <a:endParaRPr lang="en-US"/>
            </a:p>
          </p:txBody>
        </p:sp>
        <p:sp>
          <p:nvSpPr>
            <p:cNvPr id="54" name="Oval 59"/>
            <p:cNvSpPr>
              <a:spLocks noChangeArrowheads="1"/>
            </p:cNvSpPr>
            <p:nvPr/>
          </p:nvSpPr>
          <p:spPr bwMode="auto">
            <a:xfrm>
              <a:off x="2126" y="2659"/>
              <a:ext cx="196" cy="198"/>
            </a:xfrm>
            <a:prstGeom prst="ellipse">
              <a:avLst/>
            </a:prstGeom>
            <a:blipFill dpi="0" rotWithShape="0">
              <a:blip r:embed="rId4"/>
              <a:srcRect/>
              <a:tile tx="0" ty="0" sx="100000" sy="100000" flip="none" algn="tl"/>
            </a:blipFill>
            <a:ln w="15875">
              <a:solidFill>
                <a:srgbClr val="FFA700"/>
              </a:solidFill>
              <a:round/>
              <a:headEnd/>
              <a:tailEnd/>
            </a:ln>
          </p:spPr>
          <p:txBody>
            <a:bodyPr/>
            <a:lstStyle/>
            <a:p>
              <a:endParaRPr lang="en-US"/>
            </a:p>
          </p:txBody>
        </p:sp>
        <p:sp>
          <p:nvSpPr>
            <p:cNvPr id="55" name="Oval 60"/>
            <p:cNvSpPr>
              <a:spLocks noChangeArrowheads="1"/>
            </p:cNvSpPr>
            <p:nvPr/>
          </p:nvSpPr>
          <p:spPr bwMode="auto">
            <a:xfrm>
              <a:off x="3470" y="2395"/>
              <a:ext cx="195" cy="197"/>
            </a:xfrm>
            <a:prstGeom prst="ellipse">
              <a:avLst/>
            </a:prstGeom>
            <a:blipFill dpi="0" rotWithShape="0">
              <a:blip r:embed="rId4"/>
              <a:srcRect/>
              <a:tile tx="0" ty="0" sx="100000" sy="100000" flip="none" algn="tl"/>
            </a:blipFill>
            <a:ln w="15875">
              <a:solidFill>
                <a:srgbClr val="FFA700"/>
              </a:solidFill>
              <a:round/>
              <a:headEnd/>
              <a:tailEnd/>
            </a:ln>
          </p:spPr>
          <p:txBody>
            <a:bodyPr/>
            <a:lstStyle/>
            <a:p>
              <a:endParaRPr lang="en-US"/>
            </a:p>
          </p:txBody>
        </p:sp>
        <p:sp>
          <p:nvSpPr>
            <p:cNvPr id="56" name="Oval 61"/>
            <p:cNvSpPr>
              <a:spLocks noChangeArrowheads="1"/>
            </p:cNvSpPr>
            <p:nvPr/>
          </p:nvSpPr>
          <p:spPr bwMode="auto">
            <a:xfrm>
              <a:off x="5057" y="2572"/>
              <a:ext cx="196" cy="197"/>
            </a:xfrm>
            <a:prstGeom prst="ellipse">
              <a:avLst/>
            </a:prstGeom>
            <a:blipFill dpi="0" rotWithShape="0">
              <a:blip r:embed="rId4"/>
              <a:srcRect/>
              <a:tile tx="0" ty="0" sx="100000" sy="100000" flip="none" algn="tl"/>
            </a:blipFill>
            <a:ln w="15875">
              <a:solidFill>
                <a:srgbClr val="FFA700"/>
              </a:solidFill>
              <a:round/>
              <a:headEnd/>
              <a:tailEnd/>
            </a:ln>
          </p:spPr>
          <p:txBody>
            <a:bodyPr/>
            <a:lstStyle/>
            <a:p>
              <a:endParaRPr lang="en-US"/>
            </a:p>
          </p:txBody>
        </p:sp>
      </p:grpSp>
      <p:pic>
        <p:nvPicPr>
          <p:cNvPr id="57" name="Audio 56">
            <a:hlinkClick r:id="" action="ppaction://media"/>
            <a:extLst>
              <a:ext uri="{FF2B5EF4-FFF2-40B4-BE49-F238E27FC236}">
                <a16:creationId xmlns:a16="http://schemas.microsoft.com/office/drawing/2014/main" id="{69BBDC8B-5917-4117-A605-1DF70E679F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590"/>
    </mc:Choice>
    <mc:Fallback>
      <p:transition spd="slow" advTm="15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46"/>
          <p:cNvSpPr>
            <a:spLocks noGrp="1" noChangeArrowheads="1"/>
          </p:cNvSpPr>
          <p:nvPr>
            <p:ph type="title" idx="4294967295"/>
          </p:nvPr>
        </p:nvSpPr>
        <p:spPr>
          <a:xfrm>
            <a:off x="0" y="0"/>
            <a:ext cx="8839200" cy="1143000"/>
          </a:xfrm>
        </p:spPr>
        <p:txBody>
          <a:bodyPr/>
          <a:lstStyle/>
          <a:p>
            <a:pPr eaLnBrk="1" hangingPunct="1"/>
            <a:r>
              <a:rPr lang="en-US" sz="4000" dirty="0">
                <a:solidFill>
                  <a:srgbClr val="FF0000"/>
                </a:solidFill>
                <a:latin typeface="Arial" pitchFamily="34" charset="0"/>
              </a:rPr>
              <a:t>Determining Degrees of Freedom </a:t>
            </a:r>
          </a:p>
        </p:txBody>
      </p:sp>
      <p:sp>
        <p:nvSpPr>
          <p:cNvPr id="14340" name="Rectangle 47"/>
          <p:cNvSpPr>
            <a:spLocks noGrp="1" noChangeArrowheads="1"/>
          </p:cNvSpPr>
          <p:nvPr>
            <p:ph type="body" idx="4294967295"/>
          </p:nvPr>
        </p:nvSpPr>
        <p:spPr>
          <a:xfrm>
            <a:off x="0" y="1295400"/>
            <a:ext cx="8839200" cy="5334000"/>
          </a:xfrm>
        </p:spPr>
        <p:txBody>
          <a:bodyPr/>
          <a:lstStyle/>
          <a:p>
            <a:pPr eaLnBrk="1" hangingPunct="1"/>
            <a:r>
              <a:rPr lang="en-US" dirty="0">
                <a:solidFill>
                  <a:schemeClr val="accent2"/>
                </a:solidFill>
                <a:latin typeface="Arial" pitchFamily="34" charset="0"/>
              </a:rPr>
              <a:t>For simple mechanisms calculating DOF is simple</a:t>
            </a:r>
          </a:p>
        </p:txBody>
      </p:sp>
      <p:grpSp>
        <p:nvGrpSpPr>
          <p:cNvPr id="2" name="Group 3"/>
          <p:cNvGrpSpPr>
            <a:grpSpLocks/>
          </p:cNvGrpSpPr>
          <p:nvPr/>
        </p:nvGrpSpPr>
        <p:grpSpPr bwMode="auto">
          <a:xfrm>
            <a:off x="5257800" y="2076450"/>
            <a:ext cx="3513138" cy="3109913"/>
            <a:chOff x="3312" y="1308"/>
            <a:chExt cx="2213" cy="1959"/>
          </a:xfrm>
        </p:grpSpPr>
        <p:sp>
          <p:nvSpPr>
            <p:cNvPr id="14363" name="AutoShape 4"/>
            <p:cNvSpPr>
              <a:spLocks noChangeArrowheads="1"/>
            </p:cNvSpPr>
            <p:nvPr/>
          </p:nvSpPr>
          <p:spPr bwMode="auto">
            <a:xfrm rot="-2680001">
              <a:off x="3312" y="1968"/>
              <a:ext cx="1296" cy="192"/>
            </a:xfrm>
            <a:prstGeom prst="roundRect">
              <a:avLst>
                <a:gd name="adj" fmla="val 50000"/>
              </a:avLst>
            </a:prstGeom>
            <a:solidFill>
              <a:schemeClr val="bg1"/>
            </a:solidFill>
            <a:ln w="9525">
              <a:solidFill>
                <a:schemeClr val="tx1"/>
              </a:solidFill>
              <a:round/>
              <a:headEnd/>
              <a:tailEnd/>
            </a:ln>
          </p:spPr>
          <p:txBody>
            <a:bodyPr wrap="none" anchor="ctr"/>
            <a:lstStyle/>
            <a:p>
              <a:endParaRPr lang="en-US"/>
            </a:p>
          </p:txBody>
        </p:sp>
        <p:sp>
          <p:nvSpPr>
            <p:cNvPr id="14364" name="AutoShape 5"/>
            <p:cNvSpPr>
              <a:spLocks noChangeArrowheads="1"/>
            </p:cNvSpPr>
            <p:nvPr/>
          </p:nvSpPr>
          <p:spPr bwMode="auto">
            <a:xfrm rot="-705293">
              <a:off x="4229" y="1449"/>
              <a:ext cx="1296" cy="192"/>
            </a:xfrm>
            <a:prstGeom prst="roundRect">
              <a:avLst>
                <a:gd name="adj" fmla="val 50000"/>
              </a:avLst>
            </a:prstGeom>
            <a:solidFill>
              <a:schemeClr val="bg1"/>
            </a:solidFill>
            <a:ln w="9525">
              <a:solidFill>
                <a:schemeClr val="tx1"/>
              </a:solidFill>
              <a:round/>
              <a:headEnd/>
              <a:tailEnd/>
            </a:ln>
          </p:spPr>
          <p:txBody>
            <a:bodyPr wrap="none" anchor="ctr"/>
            <a:lstStyle/>
            <a:p>
              <a:endParaRPr lang="en-US"/>
            </a:p>
          </p:txBody>
        </p:sp>
        <p:sp>
          <p:nvSpPr>
            <p:cNvPr id="14365" name="AutoShape 6"/>
            <p:cNvSpPr>
              <a:spLocks noChangeArrowheads="1"/>
            </p:cNvSpPr>
            <p:nvPr/>
          </p:nvSpPr>
          <p:spPr bwMode="auto">
            <a:xfrm rot="-4382507">
              <a:off x="4591" y="1860"/>
              <a:ext cx="1296" cy="192"/>
            </a:xfrm>
            <a:prstGeom prst="roundRect">
              <a:avLst>
                <a:gd name="adj" fmla="val 50000"/>
              </a:avLst>
            </a:prstGeom>
            <a:solidFill>
              <a:schemeClr val="bg1"/>
            </a:solidFill>
            <a:ln w="9525">
              <a:solidFill>
                <a:schemeClr val="tx1"/>
              </a:solidFill>
              <a:round/>
              <a:headEnd/>
              <a:tailEnd/>
            </a:ln>
          </p:spPr>
          <p:txBody>
            <a:bodyPr wrap="none" anchor="ctr"/>
            <a:lstStyle/>
            <a:p>
              <a:endParaRPr lang="en-US"/>
            </a:p>
          </p:txBody>
        </p:sp>
        <p:sp>
          <p:nvSpPr>
            <p:cNvPr id="14366" name="AutoShape 7"/>
            <p:cNvSpPr>
              <a:spLocks noChangeArrowheads="1"/>
            </p:cNvSpPr>
            <p:nvPr/>
          </p:nvSpPr>
          <p:spPr bwMode="auto">
            <a:xfrm>
              <a:off x="3456" y="2352"/>
              <a:ext cx="1776" cy="192"/>
            </a:xfrm>
            <a:prstGeom prst="roundRect">
              <a:avLst>
                <a:gd name="adj" fmla="val 50000"/>
              </a:avLst>
            </a:prstGeom>
            <a:solidFill>
              <a:schemeClr val="bg1"/>
            </a:solidFill>
            <a:ln w="9525">
              <a:solidFill>
                <a:schemeClr val="tx1"/>
              </a:solidFill>
              <a:round/>
              <a:headEnd/>
              <a:tailEnd/>
            </a:ln>
          </p:spPr>
          <p:txBody>
            <a:bodyPr wrap="none" anchor="ctr"/>
            <a:lstStyle/>
            <a:p>
              <a:endParaRPr lang="en-US"/>
            </a:p>
          </p:txBody>
        </p:sp>
        <p:sp>
          <p:nvSpPr>
            <p:cNvPr id="14367" name="Oval 8"/>
            <p:cNvSpPr>
              <a:spLocks noChangeArrowheads="1"/>
            </p:cNvSpPr>
            <p:nvPr/>
          </p:nvSpPr>
          <p:spPr bwMode="auto">
            <a:xfrm>
              <a:off x="3552" y="2448"/>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14368" name="Oval 9"/>
            <p:cNvSpPr>
              <a:spLocks noChangeArrowheads="1"/>
            </p:cNvSpPr>
            <p:nvPr/>
          </p:nvSpPr>
          <p:spPr bwMode="auto">
            <a:xfrm>
              <a:off x="5376" y="1440"/>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14369" name="Oval 10"/>
            <p:cNvSpPr>
              <a:spLocks noChangeArrowheads="1"/>
            </p:cNvSpPr>
            <p:nvPr/>
          </p:nvSpPr>
          <p:spPr bwMode="auto">
            <a:xfrm>
              <a:off x="5088" y="2448"/>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14370" name="Oval 11"/>
            <p:cNvSpPr>
              <a:spLocks noChangeArrowheads="1"/>
            </p:cNvSpPr>
            <p:nvPr/>
          </p:nvSpPr>
          <p:spPr bwMode="auto">
            <a:xfrm>
              <a:off x="4320" y="1632"/>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14371" name="Line 12"/>
            <p:cNvSpPr>
              <a:spLocks noChangeShapeType="1"/>
            </p:cNvSpPr>
            <p:nvPr/>
          </p:nvSpPr>
          <p:spPr bwMode="auto">
            <a:xfrm flipH="1">
              <a:off x="3744" y="2544"/>
              <a:ext cx="144" cy="96"/>
            </a:xfrm>
            <a:prstGeom prst="line">
              <a:avLst/>
            </a:prstGeom>
            <a:noFill/>
            <a:ln w="9525">
              <a:solidFill>
                <a:schemeClr val="tx1"/>
              </a:solidFill>
              <a:round/>
              <a:headEnd/>
              <a:tailEnd/>
            </a:ln>
          </p:spPr>
          <p:txBody>
            <a:bodyPr/>
            <a:lstStyle/>
            <a:p>
              <a:endParaRPr lang="en-US"/>
            </a:p>
          </p:txBody>
        </p:sp>
        <p:sp>
          <p:nvSpPr>
            <p:cNvPr id="14372" name="Line 13"/>
            <p:cNvSpPr>
              <a:spLocks noChangeShapeType="1"/>
            </p:cNvSpPr>
            <p:nvPr/>
          </p:nvSpPr>
          <p:spPr bwMode="auto">
            <a:xfrm flipH="1">
              <a:off x="3840" y="2544"/>
              <a:ext cx="144" cy="96"/>
            </a:xfrm>
            <a:prstGeom prst="line">
              <a:avLst/>
            </a:prstGeom>
            <a:noFill/>
            <a:ln w="9525">
              <a:solidFill>
                <a:schemeClr val="tx1"/>
              </a:solidFill>
              <a:round/>
              <a:headEnd/>
              <a:tailEnd/>
            </a:ln>
          </p:spPr>
          <p:txBody>
            <a:bodyPr/>
            <a:lstStyle/>
            <a:p>
              <a:endParaRPr lang="en-US"/>
            </a:p>
          </p:txBody>
        </p:sp>
        <p:sp>
          <p:nvSpPr>
            <p:cNvPr id="14373" name="Line 14"/>
            <p:cNvSpPr>
              <a:spLocks noChangeShapeType="1"/>
            </p:cNvSpPr>
            <p:nvPr/>
          </p:nvSpPr>
          <p:spPr bwMode="auto">
            <a:xfrm flipH="1">
              <a:off x="3936" y="2544"/>
              <a:ext cx="144" cy="96"/>
            </a:xfrm>
            <a:prstGeom prst="line">
              <a:avLst/>
            </a:prstGeom>
            <a:noFill/>
            <a:ln w="9525">
              <a:solidFill>
                <a:schemeClr val="tx1"/>
              </a:solidFill>
              <a:round/>
              <a:headEnd/>
              <a:tailEnd/>
            </a:ln>
          </p:spPr>
          <p:txBody>
            <a:bodyPr/>
            <a:lstStyle/>
            <a:p>
              <a:endParaRPr lang="en-US"/>
            </a:p>
          </p:txBody>
        </p:sp>
        <p:sp>
          <p:nvSpPr>
            <p:cNvPr id="14374" name="Line 15"/>
            <p:cNvSpPr>
              <a:spLocks noChangeShapeType="1"/>
            </p:cNvSpPr>
            <p:nvPr/>
          </p:nvSpPr>
          <p:spPr bwMode="auto">
            <a:xfrm flipH="1">
              <a:off x="4032" y="2544"/>
              <a:ext cx="144" cy="96"/>
            </a:xfrm>
            <a:prstGeom prst="line">
              <a:avLst/>
            </a:prstGeom>
            <a:noFill/>
            <a:ln w="9525">
              <a:solidFill>
                <a:schemeClr val="tx1"/>
              </a:solidFill>
              <a:round/>
              <a:headEnd/>
              <a:tailEnd/>
            </a:ln>
          </p:spPr>
          <p:txBody>
            <a:bodyPr/>
            <a:lstStyle/>
            <a:p>
              <a:endParaRPr lang="en-US"/>
            </a:p>
          </p:txBody>
        </p:sp>
        <p:sp>
          <p:nvSpPr>
            <p:cNvPr id="14375" name="Line 16"/>
            <p:cNvSpPr>
              <a:spLocks noChangeShapeType="1"/>
            </p:cNvSpPr>
            <p:nvPr/>
          </p:nvSpPr>
          <p:spPr bwMode="auto">
            <a:xfrm flipH="1">
              <a:off x="4128" y="2544"/>
              <a:ext cx="144" cy="96"/>
            </a:xfrm>
            <a:prstGeom prst="line">
              <a:avLst/>
            </a:prstGeom>
            <a:noFill/>
            <a:ln w="9525">
              <a:solidFill>
                <a:schemeClr val="tx1"/>
              </a:solidFill>
              <a:round/>
              <a:headEnd/>
              <a:tailEnd/>
            </a:ln>
          </p:spPr>
          <p:txBody>
            <a:bodyPr/>
            <a:lstStyle/>
            <a:p>
              <a:endParaRPr lang="en-US"/>
            </a:p>
          </p:txBody>
        </p:sp>
        <p:sp>
          <p:nvSpPr>
            <p:cNvPr id="14376" name="Line 17"/>
            <p:cNvSpPr>
              <a:spLocks noChangeShapeType="1"/>
            </p:cNvSpPr>
            <p:nvPr/>
          </p:nvSpPr>
          <p:spPr bwMode="auto">
            <a:xfrm flipH="1">
              <a:off x="4224" y="2544"/>
              <a:ext cx="144" cy="96"/>
            </a:xfrm>
            <a:prstGeom prst="line">
              <a:avLst/>
            </a:prstGeom>
            <a:noFill/>
            <a:ln w="9525">
              <a:solidFill>
                <a:schemeClr val="tx1"/>
              </a:solidFill>
              <a:round/>
              <a:headEnd/>
              <a:tailEnd/>
            </a:ln>
          </p:spPr>
          <p:txBody>
            <a:bodyPr/>
            <a:lstStyle/>
            <a:p>
              <a:endParaRPr lang="en-US"/>
            </a:p>
          </p:txBody>
        </p:sp>
        <p:sp>
          <p:nvSpPr>
            <p:cNvPr id="14377" name="Line 18"/>
            <p:cNvSpPr>
              <a:spLocks noChangeShapeType="1"/>
            </p:cNvSpPr>
            <p:nvPr/>
          </p:nvSpPr>
          <p:spPr bwMode="auto">
            <a:xfrm flipH="1">
              <a:off x="4320" y="2544"/>
              <a:ext cx="144" cy="96"/>
            </a:xfrm>
            <a:prstGeom prst="line">
              <a:avLst/>
            </a:prstGeom>
            <a:noFill/>
            <a:ln w="9525">
              <a:solidFill>
                <a:schemeClr val="tx1"/>
              </a:solidFill>
              <a:round/>
              <a:headEnd/>
              <a:tailEnd/>
            </a:ln>
          </p:spPr>
          <p:txBody>
            <a:bodyPr/>
            <a:lstStyle/>
            <a:p>
              <a:endParaRPr lang="en-US"/>
            </a:p>
          </p:txBody>
        </p:sp>
        <p:sp>
          <p:nvSpPr>
            <p:cNvPr id="14378" name="Line 19"/>
            <p:cNvSpPr>
              <a:spLocks noChangeShapeType="1"/>
            </p:cNvSpPr>
            <p:nvPr/>
          </p:nvSpPr>
          <p:spPr bwMode="auto">
            <a:xfrm flipH="1">
              <a:off x="4416" y="2544"/>
              <a:ext cx="144" cy="96"/>
            </a:xfrm>
            <a:prstGeom prst="line">
              <a:avLst/>
            </a:prstGeom>
            <a:noFill/>
            <a:ln w="9525">
              <a:solidFill>
                <a:schemeClr val="tx1"/>
              </a:solidFill>
              <a:round/>
              <a:headEnd/>
              <a:tailEnd/>
            </a:ln>
          </p:spPr>
          <p:txBody>
            <a:bodyPr/>
            <a:lstStyle/>
            <a:p>
              <a:endParaRPr lang="en-US"/>
            </a:p>
          </p:txBody>
        </p:sp>
        <p:sp>
          <p:nvSpPr>
            <p:cNvPr id="14379" name="Line 20"/>
            <p:cNvSpPr>
              <a:spLocks noChangeShapeType="1"/>
            </p:cNvSpPr>
            <p:nvPr/>
          </p:nvSpPr>
          <p:spPr bwMode="auto">
            <a:xfrm flipH="1">
              <a:off x="4512" y="2544"/>
              <a:ext cx="144" cy="96"/>
            </a:xfrm>
            <a:prstGeom prst="line">
              <a:avLst/>
            </a:prstGeom>
            <a:noFill/>
            <a:ln w="9525">
              <a:solidFill>
                <a:schemeClr val="tx1"/>
              </a:solidFill>
              <a:round/>
              <a:headEnd/>
              <a:tailEnd/>
            </a:ln>
          </p:spPr>
          <p:txBody>
            <a:bodyPr/>
            <a:lstStyle/>
            <a:p>
              <a:endParaRPr lang="en-US"/>
            </a:p>
          </p:txBody>
        </p:sp>
        <p:sp>
          <p:nvSpPr>
            <p:cNvPr id="14380" name="Line 21"/>
            <p:cNvSpPr>
              <a:spLocks noChangeShapeType="1"/>
            </p:cNvSpPr>
            <p:nvPr/>
          </p:nvSpPr>
          <p:spPr bwMode="auto">
            <a:xfrm flipH="1">
              <a:off x="4608" y="2544"/>
              <a:ext cx="144" cy="96"/>
            </a:xfrm>
            <a:prstGeom prst="line">
              <a:avLst/>
            </a:prstGeom>
            <a:noFill/>
            <a:ln w="9525">
              <a:solidFill>
                <a:schemeClr val="tx1"/>
              </a:solidFill>
              <a:round/>
              <a:headEnd/>
              <a:tailEnd/>
            </a:ln>
          </p:spPr>
          <p:txBody>
            <a:bodyPr/>
            <a:lstStyle/>
            <a:p>
              <a:endParaRPr lang="en-US"/>
            </a:p>
          </p:txBody>
        </p:sp>
        <p:sp>
          <p:nvSpPr>
            <p:cNvPr id="14381" name="Line 22"/>
            <p:cNvSpPr>
              <a:spLocks noChangeShapeType="1"/>
            </p:cNvSpPr>
            <p:nvPr/>
          </p:nvSpPr>
          <p:spPr bwMode="auto">
            <a:xfrm flipH="1">
              <a:off x="4704" y="2544"/>
              <a:ext cx="144" cy="96"/>
            </a:xfrm>
            <a:prstGeom prst="line">
              <a:avLst/>
            </a:prstGeom>
            <a:noFill/>
            <a:ln w="9525">
              <a:solidFill>
                <a:schemeClr val="tx1"/>
              </a:solidFill>
              <a:round/>
              <a:headEnd/>
              <a:tailEnd/>
            </a:ln>
          </p:spPr>
          <p:txBody>
            <a:bodyPr/>
            <a:lstStyle/>
            <a:p>
              <a:endParaRPr lang="en-US"/>
            </a:p>
          </p:txBody>
        </p:sp>
        <p:sp>
          <p:nvSpPr>
            <p:cNvPr id="14382" name="Line 23"/>
            <p:cNvSpPr>
              <a:spLocks noChangeShapeType="1"/>
            </p:cNvSpPr>
            <p:nvPr/>
          </p:nvSpPr>
          <p:spPr bwMode="auto">
            <a:xfrm flipH="1">
              <a:off x="4800" y="2544"/>
              <a:ext cx="144" cy="96"/>
            </a:xfrm>
            <a:prstGeom prst="line">
              <a:avLst/>
            </a:prstGeom>
            <a:noFill/>
            <a:ln w="9525">
              <a:solidFill>
                <a:schemeClr val="tx1"/>
              </a:solidFill>
              <a:round/>
              <a:headEnd/>
              <a:tailEnd/>
            </a:ln>
          </p:spPr>
          <p:txBody>
            <a:bodyPr/>
            <a:lstStyle/>
            <a:p>
              <a:endParaRPr lang="en-US"/>
            </a:p>
          </p:txBody>
        </p:sp>
        <p:sp>
          <p:nvSpPr>
            <p:cNvPr id="14383" name="Text Box 24"/>
            <p:cNvSpPr txBox="1">
              <a:spLocks noChangeArrowheads="1"/>
            </p:cNvSpPr>
            <p:nvPr/>
          </p:nvSpPr>
          <p:spPr bwMode="auto">
            <a:xfrm>
              <a:off x="3446" y="2666"/>
              <a:ext cx="1853" cy="601"/>
            </a:xfrm>
            <a:prstGeom prst="rect">
              <a:avLst/>
            </a:prstGeom>
            <a:noFill/>
            <a:ln w="9525">
              <a:noFill/>
              <a:miter lim="800000"/>
              <a:headEnd/>
              <a:tailEnd/>
            </a:ln>
          </p:spPr>
          <p:txBody>
            <a:bodyPr wrap="none">
              <a:spAutoFit/>
            </a:bodyPr>
            <a:lstStyle/>
            <a:p>
              <a:pPr algn="ctr"/>
              <a:r>
                <a:rPr lang="en-US" sz="2800" b="0" dirty="0">
                  <a:latin typeface="Times New Roman" pitchFamily="18" charset="0"/>
                </a:rPr>
                <a:t>Closed Mechanism</a:t>
              </a:r>
            </a:p>
            <a:p>
              <a:pPr algn="ctr"/>
              <a:r>
                <a:rPr lang="en-US" sz="2800" b="0" dirty="0">
                  <a:latin typeface="Times New Roman" pitchFamily="18" charset="0"/>
                </a:rPr>
                <a:t>DOF=1</a:t>
              </a:r>
            </a:p>
          </p:txBody>
        </p:sp>
      </p:grpSp>
      <p:grpSp>
        <p:nvGrpSpPr>
          <p:cNvPr id="3" name="Group 25"/>
          <p:cNvGrpSpPr>
            <a:grpSpLocks/>
          </p:cNvGrpSpPr>
          <p:nvPr/>
        </p:nvGrpSpPr>
        <p:grpSpPr bwMode="auto">
          <a:xfrm>
            <a:off x="293688" y="1828800"/>
            <a:ext cx="3973512" cy="3544888"/>
            <a:chOff x="185" y="1152"/>
            <a:chExt cx="2503" cy="2233"/>
          </a:xfrm>
        </p:grpSpPr>
        <p:sp>
          <p:nvSpPr>
            <p:cNvPr id="14343" name="AutoShape 26"/>
            <p:cNvSpPr>
              <a:spLocks noChangeArrowheads="1"/>
            </p:cNvSpPr>
            <p:nvPr/>
          </p:nvSpPr>
          <p:spPr bwMode="auto">
            <a:xfrm rot="-2680001">
              <a:off x="185" y="2100"/>
              <a:ext cx="1296" cy="192"/>
            </a:xfrm>
            <a:prstGeom prst="roundRect">
              <a:avLst>
                <a:gd name="adj" fmla="val 50000"/>
              </a:avLst>
            </a:prstGeom>
            <a:solidFill>
              <a:schemeClr val="bg1"/>
            </a:solidFill>
            <a:ln w="9525">
              <a:solidFill>
                <a:schemeClr val="tx1"/>
              </a:solidFill>
              <a:round/>
              <a:headEnd/>
              <a:tailEnd/>
            </a:ln>
          </p:spPr>
          <p:txBody>
            <a:bodyPr wrap="none" anchor="ctr"/>
            <a:lstStyle/>
            <a:p>
              <a:endParaRPr lang="en-US"/>
            </a:p>
          </p:txBody>
        </p:sp>
        <p:sp>
          <p:nvSpPr>
            <p:cNvPr id="14344" name="AutoShape 27"/>
            <p:cNvSpPr>
              <a:spLocks noChangeArrowheads="1"/>
            </p:cNvSpPr>
            <p:nvPr/>
          </p:nvSpPr>
          <p:spPr bwMode="auto">
            <a:xfrm rot="-1388793">
              <a:off x="1056" y="1488"/>
              <a:ext cx="1296" cy="192"/>
            </a:xfrm>
            <a:prstGeom prst="roundRect">
              <a:avLst>
                <a:gd name="adj" fmla="val 50000"/>
              </a:avLst>
            </a:prstGeom>
            <a:solidFill>
              <a:schemeClr val="bg1"/>
            </a:solidFill>
            <a:ln w="9525">
              <a:solidFill>
                <a:schemeClr val="tx1"/>
              </a:solidFill>
              <a:round/>
              <a:headEnd/>
              <a:tailEnd/>
            </a:ln>
          </p:spPr>
          <p:txBody>
            <a:bodyPr wrap="none" anchor="ctr"/>
            <a:lstStyle/>
            <a:p>
              <a:endParaRPr lang="en-US"/>
            </a:p>
          </p:txBody>
        </p:sp>
        <p:sp>
          <p:nvSpPr>
            <p:cNvPr id="14345" name="AutoShape 28"/>
            <p:cNvSpPr>
              <a:spLocks noChangeArrowheads="1"/>
            </p:cNvSpPr>
            <p:nvPr/>
          </p:nvSpPr>
          <p:spPr bwMode="auto">
            <a:xfrm rot="-7464525">
              <a:off x="1944" y="1704"/>
              <a:ext cx="1296" cy="192"/>
            </a:xfrm>
            <a:prstGeom prst="roundRect">
              <a:avLst>
                <a:gd name="adj" fmla="val 50000"/>
              </a:avLst>
            </a:prstGeom>
            <a:solidFill>
              <a:schemeClr val="bg1"/>
            </a:solidFill>
            <a:ln w="9525">
              <a:solidFill>
                <a:schemeClr val="tx1"/>
              </a:solidFill>
              <a:round/>
              <a:headEnd/>
              <a:tailEnd/>
            </a:ln>
          </p:spPr>
          <p:txBody>
            <a:bodyPr wrap="none" anchor="ctr"/>
            <a:lstStyle/>
            <a:p>
              <a:endParaRPr lang="en-US"/>
            </a:p>
          </p:txBody>
        </p:sp>
        <p:sp>
          <p:nvSpPr>
            <p:cNvPr id="14346" name="AutoShape 29"/>
            <p:cNvSpPr>
              <a:spLocks noChangeArrowheads="1"/>
            </p:cNvSpPr>
            <p:nvPr/>
          </p:nvSpPr>
          <p:spPr bwMode="auto">
            <a:xfrm>
              <a:off x="329" y="2484"/>
              <a:ext cx="1776" cy="192"/>
            </a:xfrm>
            <a:prstGeom prst="roundRect">
              <a:avLst>
                <a:gd name="adj" fmla="val 50000"/>
              </a:avLst>
            </a:prstGeom>
            <a:solidFill>
              <a:schemeClr val="bg1"/>
            </a:solidFill>
            <a:ln w="9525">
              <a:solidFill>
                <a:schemeClr val="tx1"/>
              </a:solidFill>
              <a:round/>
              <a:headEnd/>
              <a:tailEnd/>
            </a:ln>
          </p:spPr>
          <p:txBody>
            <a:bodyPr wrap="none" anchor="ctr"/>
            <a:lstStyle/>
            <a:p>
              <a:endParaRPr lang="en-US"/>
            </a:p>
          </p:txBody>
        </p:sp>
        <p:sp>
          <p:nvSpPr>
            <p:cNvPr id="14347" name="Oval 30"/>
            <p:cNvSpPr>
              <a:spLocks noChangeArrowheads="1"/>
            </p:cNvSpPr>
            <p:nvPr/>
          </p:nvSpPr>
          <p:spPr bwMode="auto">
            <a:xfrm>
              <a:off x="425" y="2580"/>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14348" name="Oval 31"/>
            <p:cNvSpPr>
              <a:spLocks noChangeArrowheads="1"/>
            </p:cNvSpPr>
            <p:nvPr/>
          </p:nvSpPr>
          <p:spPr bwMode="auto">
            <a:xfrm>
              <a:off x="2256" y="1296"/>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14349" name="Oval 32"/>
            <p:cNvSpPr>
              <a:spLocks noChangeArrowheads="1"/>
            </p:cNvSpPr>
            <p:nvPr/>
          </p:nvSpPr>
          <p:spPr bwMode="auto">
            <a:xfrm>
              <a:off x="1193" y="1764"/>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14350" name="Line 33"/>
            <p:cNvSpPr>
              <a:spLocks noChangeShapeType="1"/>
            </p:cNvSpPr>
            <p:nvPr/>
          </p:nvSpPr>
          <p:spPr bwMode="auto">
            <a:xfrm flipH="1">
              <a:off x="432" y="2688"/>
              <a:ext cx="144" cy="96"/>
            </a:xfrm>
            <a:prstGeom prst="line">
              <a:avLst/>
            </a:prstGeom>
            <a:noFill/>
            <a:ln w="9525">
              <a:solidFill>
                <a:schemeClr val="tx1"/>
              </a:solidFill>
              <a:round/>
              <a:headEnd/>
              <a:tailEnd/>
            </a:ln>
          </p:spPr>
          <p:txBody>
            <a:bodyPr/>
            <a:lstStyle/>
            <a:p>
              <a:endParaRPr lang="en-US"/>
            </a:p>
          </p:txBody>
        </p:sp>
        <p:sp>
          <p:nvSpPr>
            <p:cNvPr id="14351" name="Line 34"/>
            <p:cNvSpPr>
              <a:spLocks noChangeShapeType="1"/>
            </p:cNvSpPr>
            <p:nvPr/>
          </p:nvSpPr>
          <p:spPr bwMode="auto">
            <a:xfrm flipH="1">
              <a:off x="528" y="2688"/>
              <a:ext cx="144" cy="96"/>
            </a:xfrm>
            <a:prstGeom prst="line">
              <a:avLst/>
            </a:prstGeom>
            <a:noFill/>
            <a:ln w="9525">
              <a:solidFill>
                <a:schemeClr val="tx1"/>
              </a:solidFill>
              <a:round/>
              <a:headEnd/>
              <a:tailEnd/>
            </a:ln>
          </p:spPr>
          <p:txBody>
            <a:bodyPr/>
            <a:lstStyle/>
            <a:p>
              <a:endParaRPr lang="en-US"/>
            </a:p>
          </p:txBody>
        </p:sp>
        <p:sp>
          <p:nvSpPr>
            <p:cNvPr id="14352" name="Line 35"/>
            <p:cNvSpPr>
              <a:spLocks noChangeShapeType="1"/>
            </p:cNvSpPr>
            <p:nvPr/>
          </p:nvSpPr>
          <p:spPr bwMode="auto">
            <a:xfrm flipH="1">
              <a:off x="624" y="2688"/>
              <a:ext cx="144" cy="96"/>
            </a:xfrm>
            <a:prstGeom prst="line">
              <a:avLst/>
            </a:prstGeom>
            <a:noFill/>
            <a:ln w="9525">
              <a:solidFill>
                <a:schemeClr val="tx1"/>
              </a:solidFill>
              <a:round/>
              <a:headEnd/>
              <a:tailEnd/>
            </a:ln>
          </p:spPr>
          <p:txBody>
            <a:bodyPr/>
            <a:lstStyle/>
            <a:p>
              <a:endParaRPr lang="en-US"/>
            </a:p>
          </p:txBody>
        </p:sp>
        <p:sp>
          <p:nvSpPr>
            <p:cNvPr id="14353" name="Line 36"/>
            <p:cNvSpPr>
              <a:spLocks noChangeShapeType="1"/>
            </p:cNvSpPr>
            <p:nvPr/>
          </p:nvSpPr>
          <p:spPr bwMode="auto">
            <a:xfrm flipH="1">
              <a:off x="720" y="2688"/>
              <a:ext cx="144" cy="96"/>
            </a:xfrm>
            <a:prstGeom prst="line">
              <a:avLst/>
            </a:prstGeom>
            <a:noFill/>
            <a:ln w="9525">
              <a:solidFill>
                <a:schemeClr val="tx1"/>
              </a:solidFill>
              <a:round/>
              <a:headEnd/>
              <a:tailEnd/>
            </a:ln>
          </p:spPr>
          <p:txBody>
            <a:bodyPr/>
            <a:lstStyle/>
            <a:p>
              <a:endParaRPr lang="en-US"/>
            </a:p>
          </p:txBody>
        </p:sp>
        <p:sp>
          <p:nvSpPr>
            <p:cNvPr id="14354" name="Line 37"/>
            <p:cNvSpPr>
              <a:spLocks noChangeShapeType="1"/>
            </p:cNvSpPr>
            <p:nvPr/>
          </p:nvSpPr>
          <p:spPr bwMode="auto">
            <a:xfrm flipH="1">
              <a:off x="816" y="2688"/>
              <a:ext cx="144" cy="96"/>
            </a:xfrm>
            <a:prstGeom prst="line">
              <a:avLst/>
            </a:prstGeom>
            <a:noFill/>
            <a:ln w="9525">
              <a:solidFill>
                <a:schemeClr val="tx1"/>
              </a:solidFill>
              <a:round/>
              <a:headEnd/>
              <a:tailEnd/>
            </a:ln>
          </p:spPr>
          <p:txBody>
            <a:bodyPr/>
            <a:lstStyle/>
            <a:p>
              <a:endParaRPr lang="en-US"/>
            </a:p>
          </p:txBody>
        </p:sp>
        <p:sp>
          <p:nvSpPr>
            <p:cNvPr id="14355" name="Line 38"/>
            <p:cNvSpPr>
              <a:spLocks noChangeShapeType="1"/>
            </p:cNvSpPr>
            <p:nvPr/>
          </p:nvSpPr>
          <p:spPr bwMode="auto">
            <a:xfrm flipH="1">
              <a:off x="912" y="2688"/>
              <a:ext cx="144" cy="96"/>
            </a:xfrm>
            <a:prstGeom prst="line">
              <a:avLst/>
            </a:prstGeom>
            <a:noFill/>
            <a:ln w="9525">
              <a:solidFill>
                <a:schemeClr val="tx1"/>
              </a:solidFill>
              <a:round/>
              <a:headEnd/>
              <a:tailEnd/>
            </a:ln>
          </p:spPr>
          <p:txBody>
            <a:bodyPr/>
            <a:lstStyle/>
            <a:p>
              <a:endParaRPr lang="en-US"/>
            </a:p>
          </p:txBody>
        </p:sp>
        <p:sp>
          <p:nvSpPr>
            <p:cNvPr id="14356" name="Line 39"/>
            <p:cNvSpPr>
              <a:spLocks noChangeShapeType="1"/>
            </p:cNvSpPr>
            <p:nvPr/>
          </p:nvSpPr>
          <p:spPr bwMode="auto">
            <a:xfrm flipH="1">
              <a:off x="1008" y="2688"/>
              <a:ext cx="144" cy="96"/>
            </a:xfrm>
            <a:prstGeom prst="line">
              <a:avLst/>
            </a:prstGeom>
            <a:noFill/>
            <a:ln w="9525">
              <a:solidFill>
                <a:schemeClr val="tx1"/>
              </a:solidFill>
              <a:round/>
              <a:headEnd/>
              <a:tailEnd/>
            </a:ln>
          </p:spPr>
          <p:txBody>
            <a:bodyPr/>
            <a:lstStyle/>
            <a:p>
              <a:endParaRPr lang="en-US"/>
            </a:p>
          </p:txBody>
        </p:sp>
        <p:sp>
          <p:nvSpPr>
            <p:cNvPr id="14357" name="Line 40"/>
            <p:cNvSpPr>
              <a:spLocks noChangeShapeType="1"/>
            </p:cNvSpPr>
            <p:nvPr/>
          </p:nvSpPr>
          <p:spPr bwMode="auto">
            <a:xfrm flipH="1">
              <a:off x="1104" y="2688"/>
              <a:ext cx="144" cy="96"/>
            </a:xfrm>
            <a:prstGeom prst="line">
              <a:avLst/>
            </a:prstGeom>
            <a:noFill/>
            <a:ln w="9525">
              <a:solidFill>
                <a:schemeClr val="tx1"/>
              </a:solidFill>
              <a:round/>
              <a:headEnd/>
              <a:tailEnd/>
            </a:ln>
          </p:spPr>
          <p:txBody>
            <a:bodyPr/>
            <a:lstStyle/>
            <a:p>
              <a:endParaRPr lang="en-US"/>
            </a:p>
          </p:txBody>
        </p:sp>
        <p:sp>
          <p:nvSpPr>
            <p:cNvPr id="14358" name="Line 41"/>
            <p:cNvSpPr>
              <a:spLocks noChangeShapeType="1"/>
            </p:cNvSpPr>
            <p:nvPr/>
          </p:nvSpPr>
          <p:spPr bwMode="auto">
            <a:xfrm flipH="1">
              <a:off x="1200" y="2688"/>
              <a:ext cx="144" cy="96"/>
            </a:xfrm>
            <a:prstGeom prst="line">
              <a:avLst/>
            </a:prstGeom>
            <a:noFill/>
            <a:ln w="9525">
              <a:solidFill>
                <a:schemeClr val="tx1"/>
              </a:solidFill>
              <a:round/>
              <a:headEnd/>
              <a:tailEnd/>
            </a:ln>
          </p:spPr>
          <p:txBody>
            <a:bodyPr/>
            <a:lstStyle/>
            <a:p>
              <a:endParaRPr lang="en-US"/>
            </a:p>
          </p:txBody>
        </p:sp>
        <p:sp>
          <p:nvSpPr>
            <p:cNvPr id="14359" name="Line 42"/>
            <p:cNvSpPr>
              <a:spLocks noChangeShapeType="1"/>
            </p:cNvSpPr>
            <p:nvPr/>
          </p:nvSpPr>
          <p:spPr bwMode="auto">
            <a:xfrm flipH="1">
              <a:off x="1296" y="2688"/>
              <a:ext cx="144" cy="96"/>
            </a:xfrm>
            <a:prstGeom prst="line">
              <a:avLst/>
            </a:prstGeom>
            <a:noFill/>
            <a:ln w="9525">
              <a:solidFill>
                <a:schemeClr val="tx1"/>
              </a:solidFill>
              <a:round/>
              <a:headEnd/>
              <a:tailEnd/>
            </a:ln>
          </p:spPr>
          <p:txBody>
            <a:bodyPr/>
            <a:lstStyle/>
            <a:p>
              <a:endParaRPr lang="en-US"/>
            </a:p>
          </p:txBody>
        </p:sp>
        <p:sp>
          <p:nvSpPr>
            <p:cNvPr id="14360" name="Line 43"/>
            <p:cNvSpPr>
              <a:spLocks noChangeShapeType="1"/>
            </p:cNvSpPr>
            <p:nvPr/>
          </p:nvSpPr>
          <p:spPr bwMode="auto">
            <a:xfrm flipH="1">
              <a:off x="1392" y="2688"/>
              <a:ext cx="144" cy="96"/>
            </a:xfrm>
            <a:prstGeom prst="line">
              <a:avLst/>
            </a:prstGeom>
            <a:noFill/>
            <a:ln w="9525">
              <a:solidFill>
                <a:schemeClr val="tx1"/>
              </a:solidFill>
              <a:round/>
              <a:headEnd/>
              <a:tailEnd/>
            </a:ln>
          </p:spPr>
          <p:txBody>
            <a:bodyPr/>
            <a:lstStyle/>
            <a:p>
              <a:endParaRPr lang="en-US"/>
            </a:p>
          </p:txBody>
        </p:sp>
        <p:sp>
          <p:nvSpPr>
            <p:cNvPr id="14361" name="Line 44"/>
            <p:cNvSpPr>
              <a:spLocks noChangeShapeType="1"/>
            </p:cNvSpPr>
            <p:nvPr/>
          </p:nvSpPr>
          <p:spPr bwMode="auto">
            <a:xfrm flipH="1">
              <a:off x="1488" y="2688"/>
              <a:ext cx="144" cy="96"/>
            </a:xfrm>
            <a:prstGeom prst="line">
              <a:avLst/>
            </a:prstGeom>
            <a:noFill/>
            <a:ln w="9525">
              <a:solidFill>
                <a:schemeClr val="tx1"/>
              </a:solidFill>
              <a:round/>
              <a:headEnd/>
              <a:tailEnd/>
            </a:ln>
          </p:spPr>
          <p:txBody>
            <a:bodyPr/>
            <a:lstStyle/>
            <a:p>
              <a:endParaRPr lang="en-US"/>
            </a:p>
          </p:txBody>
        </p:sp>
        <p:sp>
          <p:nvSpPr>
            <p:cNvPr id="14362" name="Text Box 45"/>
            <p:cNvSpPr txBox="1">
              <a:spLocks noChangeArrowheads="1"/>
            </p:cNvSpPr>
            <p:nvPr/>
          </p:nvSpPr>
          <p:spPr bwMode="auto">
            <a:xfrm>
              <a:off x="288" y="2784"/>
              <a:ext cx="1716" cy="601"/>
            </a:xfrm>
            <a:prstGeom prst="rect">
              <a:avLst/>
            </a:prstGeom>
            <a:noFill/>
            <a:ln w="9525">
              <a:noFill/>
              <a:miter lim="800000"/>
              <a:headEnd/>
              <a:tailEnd/>
            </a:ln>
          </p:spPr>
          <p:txBody>
            <a:bodyPr wrap="none">
              <a:spAutoFit/>
            </a:bodyPr>
            <a:lstStyle/>
            <a:p>
              <a:pPr algn="ctr"/>
              <a:r>
                <a:rPr lang="en-US" sz="2800" b="0" dirty="0">
                  <a:latin typeface="Times New Roman" pitchFamily="18" charset="0"/>
                </a:rPr>
                <a:t>Open Mechanism</a:t>
              </a:r>
            </a:p>
            <a:p>
              <a:pPr algn="ctr"/>
              <a:r>
                <a:rPr lang="en-US" sz="2800" b="0" dirty="0">
                  <a:latin typeface="Times New Roman" pitchFamily="18" charset="0"/>
                </a:rPr>
                <a:t>DOF=3</a:t>
              </a:r>
            </a:p>
          </p:txBody>
        </p:sp>
      </p:grpSp>
      <p:pic>
        <p:nvPicPr>
          <p:cNvPr id="4" name="Audio 3">
            <a:hlinkClick r:id="" action="ppaction://media"/>
            <a:extLst>
              <a:ext uri="{FF2B5EF4-FFF2-40B4-BE49-F238E27FC236}">
                <a16:creationId xmlns:a16="http://schemas.microsoft.com/office/drawing/2014/main" id="{589439B3-6C10-4E72-AD0F-A6DD41303D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12"/>
    </mc:Choice>
    <mc:Fallback xmlns="">
      <p:transition spd="slow" advTm="17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FF0000"/>
                </a:solidFill>
              </a:rPr>
              <a:t>Kinematic Inversion (contd.)</a:t>
            </a:r>
          </a:p>
        </p:txBody>
      </p:sp>
      <p:sp>
        <p:nvSpPr>
          <p:cNvPr id="3" name="Content Placeholder 2"/>
          <p:cNvSpPr>
            <a:spLocks noGrp="1"/>
          </p:cNvSpPr>
          <p:nvPr>
            <p:ph idx="1"/>
          </p:nvPr>
        </p:nvSpPr>
        <p:spPr>
          <a:xfrm>
            <a:off x="457200" y="990600"/>
            <a:ext cx="8229600" cy="5562600"/>
          </a:xfrm>
        </p:spPr>
        <p:txBody>
          <a:bodyPr>
            <a:normAutofit/>
          </a:bodyPr>
          <a:lstStyle/>
          <a:p>
            <a:pPr>
              <a:lnSpc>
                <a:spcPct val="150000"/>
              </a:lnSpc>
              <a:spcBef>
                <a:spcPts val="1200"/>
              </a:spcBef>
              <a:spcAft>
                <a:spcPts val="1200"/>
              </a:spcAft>
            </a:pPr>
            <a:r>
              <a:rPr lang="en-US" sz="2800" dirty="0"/>
              <a:t>Thus there are as many inversions of a given linkage as it has links.</a:t>
            </a:r>
          </a:p>
          <a:p>
            <a:pPr>
              <a:lnSpc>
                <a:spcPct val="150000"/>
              </a:lnSpc>
              <a:spcBef>
                <a:spcPts val="1200"/>
              </a:spcBef>
              <a:spcAft>
                <a:spcPts val="1200"/>
              </a:spcAft>
            </a:pPr>
            <a:r>
              <a:rPr lang="en-US" sz="2800" dirty="0"/>
              <a:t>It should be noted that, the </a:t>
            </a:r>
            <a:r>
              <a:rPr lang="en-US" sz="2800" b="1" i="1" dirty="0">
                <a:solidFill>
                  <a:srgbClr val="0000FF"/>
                </a:solidFill>
              </a:rPr>
              <a:t>relative</a:t>
            </a:r>
            <a:r>
              <a:rPr lang="en-US" sz="2800" dirty="0"/>
              <a:t> motion b/w various links are not altered, but their </a:t>
            </a:r>
            <a:r>
              <a:rPr lang="en-US" sz="2800" b="1" i="1" dirty="0">
                <a:solidFill>
                  <a:srgbClr val="0000FF"/>
                </a:solidFill>
              </a:rPr>
              <a:t>absolute</a:t>
            </a:r>
            <a:r>
              <a:rPr lang="en-US" sz="2800" dirty="0"/>
              <a:t> motions (those measured w.r.t. fixed link) may change dramatically.</a:t>
            </a:r>
          </a:p>
        </p:txBody>
      </p:sp>
      <p:pic>
        <p:nvPicPr>
          <p:cNvPr id="4" name="Audio 3">
            <a:hlinkClick r:id="" action="ppaction://media"/>
            <a:extLst>
              <a:ext uri="{FF2B5EF4-FFF2-40B4-BE49-F238E27FC236}">
                <a16:creationId xmlns:a16="http://schemas.microsoft.com/office/drawing/2014/main" id="{0F6629CA-C632-4FA4-89C8-D30A6C5C9C6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96"/>
    </mc:Choice>
    <mc:Fallback>
      <p:transition spd="slow" advTm="16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normAutofit/>
          </a:bodyPr>
          <a:lstStyle/>
          <a:p>
            <a:r>
              <a:rPr lang="en-US" b="1" dirty="0">
                <a:solidFill>
                  <a:srgbClr val="FF0000"/>
                </a:solidFill>
              </a:rPr>
              <a:t>Inversions of slider-crank linkage</a:t>
            </a:r>
          </a:p>
        </p:txBody>
      </p:sp>
      <p:sp>
        <p:nvSpPr>
          <p:cNvPr id="3" name="Content Placeholder 2"/>
          <p:cNvSpPr>
            <a:spLocks noGrp="1"/>
          </p:cNvSpPr>
          <p:nvPr>
            <p:ph idx="1"/>
          </p:nvPr>
        </p:nvSpPr>
        <p:spPr>
          <a:xfrm>
            <a:off x="381000" y="914400"/>
            <a:ext cx="8229600" cy="4525963"/>
          </a:xfrm>
        </p:spPr>
        <p:txBody>
          <a:bodyPr>
            <a:normAutofit/>
          </a:bodyPr>
          <a:lstStyle/>
          <a:p>
            <a:r>
              <a:rPr lang="en-US" sz="2800" dirty="0">
                <a:latin typeface="Times-Roman"/>
              </a:rPr>
              <a:t>Figure shows the </a:t>
            </a:r>
            <a:r>
              <a:rPr lang="en-US" sz="2800" dirty="0">
                <a:solidFill>
                  <a:srgbClr val="0000FF"/>
                </a:solidFill>
                <a:latin typeface="Times-Roman"/>
              </a:rPr>
              <a:t>four inversions of the fourbar slider-crank linkage</a:t>
            </a:r>
            <a:r>
              <a:rPr lang="en-US" sz="2800" dirty="0">
                <a:latin typeface="Times-Roman"/>
              </a:rPr>
              <a:t>, all of which have distinct motions.</a:t>
            </a:r>
            <a:endParaRPr lang="en-US" sz="2800" dirty="0"/>
          </a:p>
        </p:txBody>
      </p:sp>
      <p:pic>
        <p:nvPicPr>
          <p:cNvPr id="195586" name="Picture 2"/>
          <p:cNvPicPr>
            <a:picLocks noChangeAspect="1" noChangeArrowheads="1"/>
          </p:cNvPicPr>
          <p:nvPr/>
        </p:nvPicPr>
        <p:blipFill>
          <a:blip r:embed="rId4"/>
          <a:srcRect/>
          <a:stretch>
            <a:fillRect/>
          </a:stretch>
        </p:blipFill>
        <p:spPr bwMode="auto">
          <a:xfrm>
            <a:off x="457200" y="2362200"/>
            <a:ext cx="8293582" cy="41910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E6B61250-A91B-44A5-8FA8-B3046B8435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669"/>
    </mc:Choice>
    <mc:Fallback>
      <p:transition spd="slow" advTm="39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b="1" dirty="0">
                <a:solidFill>
                  <a:srgbClr val="FF0000"/>
                </a:solidFill>
              </a:rPr>
              <a:t>Animation</a:t>
            </a:r>
          </a:p>
        </p:txBody>
      </p:sp>
      <p:sp>
        <p:nvSpPr>
          <p:cNvPr id="3" name="Content Placeholder 2"/>
          <p:cNvSpPr>
            <a:spLocks noGrp="1"/>
          </p:cNvSpPr>
          <p:nvPr>
            <p:ph idx="1"/>
          </p:nvPr>
        </p:nvSpPr>
        <p:spPr>
          <a:xfrm>
            <a:off x="457200" y="990600"/>
            <a:ext cx="3200400" cy="5334000"/>
          </a:xfrm>
        </p:spPr>
        <p:txBody>
          <a:bodyPr>
            <a:normAutofit lnSpcReduction="10000"/>
          </a:bodyPr>
          <a:lstStyle/>
          <a:p>
            <a:r>
              <a:rPr lang="en-US" dirty="0"/>
              <a:t>The four links - </a:t>
            </a:r>
            <a:r>
              <a:rPr lang="en-US" dirty="0">
                <a:solidFill>
                  <a:srgbClr val="0000FF"/>
                </a:solidFill>
              </a:rPr>
              <a:t>crank</a:t>
            </a:r>
            <a:r>
              <a:rPr lang="en-US" dirty="0"/>
              <a:t> (in green), </a:t>
            </a:r>
            <a:r>
              <a:rPr lang="en-US" dirty="0">
                <a:solidFill>
                  <a:srgbClr val="0000FF"/>
                </a:solidFill>
              </a:rPr>
              <a:t>coupler </a:t>
            </a:r>
            <a:r>
              <a:rPr lang="en-US" dirty="0"/>
              <a:t>(in red), </a:t>
            </a:r>
            <a:r>
              <a:rPr lang="en-US" dirty="0">
                <a:solidFill>
                  <a:srgbClr val="0000FF"/>
                </a:solidFill>
              </a:rPr>
              <a:t>slider</a:t>
            </a:r>
            <a:r>
              <a:rPr lang="en-US" dirty="0"/>
              <a:t> (in blue), and </a:t>
            </a:r>
            <a:r>
              <a:rPr lang="en-US" dirty="0">
                <a:solidFill>
                  <a:srgbClr val="0000FF"/>
                </a:solidFill>
              </a:rPr>
              <a:t>track </a:t>
            </a:r>
            <a:r>
              <a:rPr lang="en-US" dirty="0"/>
              <a:t>(in black) - are successively fixed (shown with an anchor) in each of the inversion.</a:t>
            </a:r>
          </a:p>
        </p:txBody>
      </p:sp>
      <p:pic>
        <p:nvPicPr>
          <p:cNvPr id="58370" name="Picture 2"/>
          <p:cNvPicPr>
            <a:picLocks noChangeAspect="1" noChangeArrowheads="1"/>
          </p:cNvPicPr>
          <p:nvPr/>
        </p:nvPicPr>
        <p:blipFill>
          <a:blip r:embed="rId4"/>
          <a:srcRect/>
          <a:stretch>
            <a:fillRect/>
          </a:stretch>
        </p:blipFill>
        <p:spPr bwMode="auto">
          <a:xfrm>
            <a:off x="4191000" y="304800"/>
            <a:ext cx="4453003" cy="61722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498BDB08-6327-4D66-A246-F943135053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606"/>
    </mc:Choice>
    <mc:Fallback>
      <p:transition spd="slow" advTm="20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b="1" dirty="0">
                <a:solidFill>
                  <a:srgbClr val="FF0000"/>
                </a:solidFill>
              </a:rPr>
              <a:t>Animation</a:t>
            </a:r>
          </a:p>
        </p:txBody>
      </p:sp>
      <p:sp>
        <p:nvSpPr>
          <p:cNvPr id="3" name="Content Placeholder 2"/>
          <p:cNvSpPr>
            <a:spLocks noGrp="1"/>
          </p:cNvSpPr>
          <p:nvPr>
            <p:ph idx="1"/>
          </p:nvPr>
        </p:nvSpPr>
        <p:spPr>
          <a:xfrm>
            <a:off x="457200" y="990600"/>
            <a:ext cx="3200400" cy="5334000"/>
          </a:xfrm>
        </p:spPr>
        <p:txBody>
          <a:bodyPr>
            <a:normAutofit lnSpcReduction="10000"/>
          </a:bodyPr>
          <a:lstStyle/>
          <a:p>
            <a:r>
              <a:rPr lang="en-US" dirty="0"/>
              <a:t>The four links - </a:t>
            </a:r>
            <a:r>
              <a:rPr lang="en-US" dirty="0">
                <a:solidFill>
                  <a:srgbClr val="0000FF"/>
                </a:solidFill>
              </a:rPr>
              <a:t>crank</a:t>
            </a:r>
            <a:r>
              <a:rPr lang="en-US" dirty="0"/>
              <a:t> (in green), </a:t>
            </a:r>
            <a:r>
              <a:rPr lang="en-US" dirty="0">
                <a:solidFill>
                  <a:srgbClr val="0000FF"/>
                </a:solidFill>
              </a:rPr>
              <a:t>coupler </a:t>
            </a:r>
            <a:r>
              <a:rPr lang="en-US" dirty="0"/>
              <a:t>(in red), </a:t>
            </a:r>
            <a:r>
              <a:rPr lang="en-US" dirty="0">
                <a:solidFill>
                  <a:srgbClr val="0000FF"/>
                </a:solidFill>
              </a:rPr>
              <a:t>slider</a:t>
            </a:r>
            <a:r>
              <a:rPr lang="en-US" dirty="0"/>
              <a:t> (in blue), and </a:t>
            </a:r>
            <a:r>
              <a:rPr lang="en-US" dirty="0">
                <a:solidFill>
                  <a:srgbClr val="0000FF"/>
                </a:solidFill>
              </a:rPr>
              <a:t>track </a:t>
            </a:r>
            <a:r>
              <a:rPr lang="en-US" dirty="0"/>
              <a:t>(in black) - are successively fixed (shown with an anchor) in each of the inversion.</a:t>
            </a:r>
          </a:p>
        </p:txBody>
      </p:sp>
      <p:pic>
        <p:nvPicPr>
          <p:cNvPr id="5" name="slider_inversion.avi">
            <a:hlinkClick r:id="" action="ppaction://media"/>
          </p:cNvPr>
          <p:cNvPicPr>
            <a:picLocks noRot="1" noChangeAspect="1"/>
          </p:cNvPicPr>
          <p:nvPr>
            <a:videoFile r:link="rId1"/>
          </p:nvPr>
        </p:nvPicPr>
        <p:blipFill>
          <a:blip r:embed="rId5"/>
          <a:stretch>
            <a:fillRect/>
          </a:stretch>
        </p:blipFill>
        <p:spPr>
          <a:xfrm>
            <a:off x="3505200" y="228600"/>
            <a:ext cx="5102578" cy="6096000"/>
          </a:xfrm>
          <a:prstGeom prst="rect">
            <a:avLst/>
          </a:prstGeom>
        </p:spPr>
      </p:pic>
      <p:pic>
        <p:nvPicPr>
          <p:cNvPr id="4" name="Audio 3">
            <a:hlinkClick r:id="" action="ppaction://media"/>
            <a:extLst>
              <a:ext uri="{FF2B5EF4-FFF2-40B4-BE49-F238E27FC236}">
                <a16:creationId xmlns:a16="http://schemas.microsoft.com/office/drawing/2014/main" id="{34C5524E-78DF-4A71-AB05-ABD8EAF521A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48"/>
    </mc:Choice>
    <mc:Fallback>
      <p:transition spd="slow" advTm="5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fullScrn="1">
              <p:cMediaNode>
                <p:cTn id="12" fill="hold" display="0">
                  <p:stCondLst>
                    <p:cond delay="indefinite"/>
                  </p:stCondLst>
                  <p:endCondLst>
                    <p:cond evt="onNext" delay="0">
                      <p:tgtEl>
                        <p:sldTgt/>
                      </p:tgtEl>
                    </p:cond>
                    <p:cond evt="onPrev" delay="0">
                      <p:tgtEl>
                        <p:sldTgt/>
                      </p:tgtEl>
                    </p:cond>
                  </p:endCondLst>
                </p:cTn>
                <p:tgtEl>
                  <p:spTgt spid="5"/>
                </p:tgtEl>
              </p:cMediaNode>
            </p:video>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0000FF"/>
                </a:solidFill>
              </a:rPr>
              <a:t>Inversion # 1</a:t>
            </a:r>
          </a:p>
        </p:txBody>
      </p:sp>
      <p:sp>
        <p:nvSpPr>
          <p:cNvPr id="3" name="Content Placeholder 2"/>
          <p:cNvSpPr>
            <a:spLocks noGrp="1"/>
          </p:cNvSpPr>
          <p:nvPr>
            <p:ph idx="1"/>
          </p:nvPr>
        </p:nvSpPr>
        <p:spPr>
          <a:xfrm>
            <a:off x="457200" y="1295400"/>
            <a:ext cx="5410200" cy="5257800"/>
          </a:xfrm>
        </p:spPr>
        <p:txBody>
          <a:bodyPr/>
          <a:lstStyle/>
          <a:p>
            <a:pPr>
              <a:lnSpc>
                <a:spcPct val="150000"/>
              </a:lnSpc>
            </a:pPr>
            <a:r>
              <a:rPr lang="en-US" dirty="0"/>
              <a:t>Inversion #1, with </a:t>
            </a:r>
            <a:r>
              <a:rPr lang="en-US" dirty="0">
                <a:solidFill>
                  <a:srgbClr val="0000FF"/>
                </a:solidFill>
              </a:rPr>
              <a:t>link 1 as ground</a:t>
            </a:r>
            <a:r>
              <a:rPr lang="en-US" dirty="0"/>
              <a:t> and its </a:t>
            </a:r>
            <a:r>
              <a:rPr lang="en-US" dirty="0">
                <a:solidFill>
                  <a:srgbClr val="7030A0"/>
                </a:solidFill>
              </a:rPr>
              <a:t>slider block in pure translation</a:t>
            </a:r>
            <a:r>
              <a:rPr lang="en-US" dirty="0"/>
              <a:t>, is the most commonly seen and is used for producing rotary motion of the wheels, crank etc.</a:t>
            </a:r>
          </a:p>
        </p:txBody>
      </p:sp>
      <p:pic>
        <p:nvPicPr>
          <p:cNvPr id="196610" name="Picture 2"/>
          <p:cNvPicPr>
            <a:picLocks noChangeAspect="1" noChangeArrowheads="1"/>
          </p:cNvPicPr>
          <p:nvPr/>
        </p:nvPicPr>
        <p:blipFill>
          <a:blip r:embed="rId4"/>
          <a:srcRect/>
          <a:stretch>
            <a:fillRect/>
          </a:stretch>
        </p:blipFill>
        <p:spPr bwMode="auto">
          <a:xfrm>
            <a:off x="6400800" y="381000"/>
            <a:ext cx="2620742" cy="62484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CF909EF4-A63D-48BB-B7FC-7C24A08D1A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909"/>
    </mc:Choice>
    <mc:Fallback>
      <p:transition spd="slow" advTm="19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0000FF"/>
                </a:solidFill>
              </a:rPr>
              <a:t>Inversion # 2</a:t>
            </a:r>
          </a:p>
        </p:txBody>
      </p:sp>
      <p:sp>
        <p:nvSpPr>
          <p:cNvPr id="3" name="Content Placeholder 2"/>
          <p:cNvSpPr>
            <a:spLocks noGrp="1"/>
          </p:cNvSpPr>
          <p:nvPr>
            <p:ph idx="1"/>
          </p:nvPr>
        </p:nvSpPr>
        <p:spPr>
          <a:xfrm>
            <a:off x="457200" y="1295400"/>
            <a:ext cx="5410200" cy="5257800"/>
          </a:xfrm>
        </p:spPr>
        <p:txBody>
          <a:bodyPr/>
          <a:lstStyle/>
          <a:p>
            <a:pPr>
              <a:lnSpc>
                <a:spcPct val="150000"/>
              </a:lnSpc>
            </a:pPr>
            <a:r>
              <a:rPr lang="en-US" dirty="0"/>
              <a:t>Inversion #2 is obtained by grounding link 2 and gives the </a:t>
            </a:r>
            <a:r>
              <a:rPr lang="en-US" dirty="0">
                <a:solidFill>
                  <a:srgbClr val="7030A0"/>
                </a:solidFill>
              </a:rPr>
              <a:t>Whitworth or crank-shaper quick-return mechanism</a:t>
            </a:r>
            <a:r>
              <a:rPr lang="en-US" dirty="0"/>
              <a:t>, in which the slider block has complex motion.</a:t>
            </a:r>
          </a:p>
        </p:txBody>
      </p:sp>
      <p:pic>
        <p:nvPicPr>
          <p:cNvPr id="197634" name="Picture 2"/>
          <p:cNvPicPr>
            <a:picLocks noChangeAspect="1" noChangeArrowheads="1"/>
          </p:cNvPicPr>
          <p:nvPr/>
        </p:nvPicPr>
        <p:blipFill>
          <a:blip r:embed="rId4"/>
          <a:srcRect/>
          <a:stretch>
            <a:fillRect/>
          </a:stretch>
        </p:blipFill>
        <p:spPr bwMode="auto">
          <a:xfrm>
            <a:off x="6324599" y="533400"/>
            <a:ext cx="2770153" cy="57150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0C7839F2-57E3-4CAD-8243-0B8239A948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917"/>
    </mc:Choice>
    <mc:Fallback>
      <p:transition spd="slow" advTm="14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0000FF"/>
                </a:solidFill>
              </a:rPr>
              <a:t>Inversion # 3</a:t>
            </a:r>
          </a:p>
        </p:txBody>
      </p:sp>
      <p:sp>
        <p:nvSpPr>
          <p:cNvPr id="3" name="Content Placeholder 2"/>
          <p:cNvSpPr>
            <a:spLocks noGrp="1"/>
          </p:cNvSpPr>
          <p:nvPr>
            <p:ph idx="1"/>
          </p:nvPr>
        </p:nvSpPr>
        <p:spPr>
          <a:xfrm>
            <a:off x="457200" y="1295400"/>
            <a:ext cx="5410200" cy="5257800"/>
          </a:xfrm>
        </p:spPr>
        <p:txBody>
          <a:bodyPr/>
          <a:lstStyle/>
          <a:p>
            <a:pPr>
              <a:lnSpc>
                <a:spcPct val="150000"/>
              </a:lnSpc>
            </a:pPr>
            <a:r>
              <a:rPr lang="en-US" dirty="0"/>
              <a:t>Inversion #3 is obtained by grounding link 3 and gives the </a:t>
            </a:r>
            <a:r>
              <a:rPr lang="en-US" dirty="0">
                <a:solidFill>
                  <a:srgbClr val="7030A0"/>
                </a:solidFill>
              </a:rPr>
              <a:t>slider block pure rotation</a:t>
            </a:r>
            <a:r>
              <a:rPr lang="en-US" dirty="0"/>
              <a:t>.</a:t>
            </a:r>
          </a:p>
        </p:txBody>
      </p:sp>
      <p:pic>
        <p:nvPicPr>
          <p:cNvPr id="198658" name="Picture 2"/>
          <p:cNvPicPr>
            <a:picLocks noChangeAspect="1" noChangeArrowheads="1"/>
          </p:cNvPicPr>
          <p:nvPr/>
        </p:nvPicPr>
        <p:blipFill>
          <a:blip r:embed="rId4"/>
          <a:srcRect/>
          <a:stretch>
            <a:fillRect/>
          </a:stretch>
        </p:blipFill>
        <p:spPr bwMode="auto">
          <a:xfrm>
            <a:off x="6248400" y="381000"/>
            <a:ext cx="2705100" cy="6167628"/>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6B598F4F-E9BE-4DA4-99A0-69AB7DE21F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85"/>
    </mc:Choice>
    <mc:Fallback>
      <p:transition spd="slow" advTm="10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0000FF"/>
                </a:solidFill>
              </a:rPr>
              <a:t>Inversion # 4</a:t>
            </a:r>
          </a:p>
        </p:txBody>
      </p:sp>
      <p:sp>
        <p:nvSpPr>
          <p:cNvPr id="3" name="Content Placeholder 2"/>
          <p:cNvSpPr>
            <a:spLocks noGrp="1"/>
          </p:cNvSpPr>
          <p:nvPr>
            <p:ph idx="1"/>
          </p:nvPr>
        </p:nvSpPr>
        <p:spPr>
          <a:xfrm>
            <a:off x="457200" y="1295400"/>
            <a:ext cx="5410200" cy="5257800"/>
          </a:xfrm>
        </p:spPr>
        <p:txBody>
          <a:bodyPr>
            <a:normAutofit/>
          </a:bodyPr>
          <a:lstStyle/>
          <a:p>
            <a:r>
              <a:rPr lang="en-US" dirty="0"/>
              <a:t>Inversion #4 is obtained by grounding the slider link 4 and is used in hand operated, </a:t>
            </a:r>
            <a:r>
              <a:rPr lang="en-US" b="1" dirty="0"/>
              <a:t>well pump </a:t>
            </a:r>
            <a:r>
              <a:rPr lang="en-US" dirty="0"/>
              <a:t>mechanisms, in which the handle is link 2 (extended) and link 1 passes down the well pipe to mount a piston on its bottom. (It is upside down in the figure.)</a:t>
            </a:r>
          </a:p>
        </p:txBody>
      </p:sp>
      <p:pic>
        <p:nvPicPr>
          <p:cNvPr id="199682" name="Picture 2"/>
          <p:cNvPicPr>
            <a:picLocks noChangeAspect="1" noChangeArrowheads="1"/>
          </p:cNvPicPr>
          <p:nvPr/>
        </p:nvPicPr>
        <p:blipFill>
          <a:blip r:embed="rId4"/>
          <a:srcRect/>
          <a:stretch>
            <a:fillRect/>
          </a:stretch>
        </p:blipFill>
        <p:spPr bwMode="auto">
          <a:xfrm>
            <a:off x="6172200" y="304800"/>
            <a:ext cx="2667000" cy="60198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34BF077F-5874-4F56-B855-973A6BF98A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811"/>
    </mc:Choice>
    <mc:Fallback>
      <p:transition spd="slow" advTm="22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b="1" dirty="0" err="1">
                <a:solidFill>
                  <a:srgbClr val="FF0000"/>
                </a:solidFill>
              </a:rPr>
              <a:t>Grashof’s</a:t>
            </a:r>
            <a:r>
              <a:rPr lang="en-US" b="1" dirty="0">
                <a:solidFill>
                  <a:srgbClr val="FF0000"/>
                </a:solidFill>
              </a:rPr>
              <a:t> Law</a:t>
            </a:r>
          </a:p>
        </p:txBody>
      </p:sp>
      <p:sp>
        <p:nvSpPr>
          <p:cNvPr id="3" name="Content Placeholder 2"/>
          <p:cNvSpPr>
            <a:spLocks noGrp="1"/>
          </p:cNvSpPr>
          <p:nvPr>
            <p:ph idx="1"/>
          </p:nvPr>
        </p:nvSpPr>
        <p:spPr>
          <a:xfrm>
            <a:off x="457200" y="762000"/>
            <a:ext cx="8229600" cy="5486400"/>
          </a:xfrm>
        </p:spPr>
        <p:txBody>
          <a:bodyPr>
            <a:normAutofit/>
          </a:bodyPr>
          <a:lstStyle/>
          <a:p>
            <a:pPr>
              <a:spcAft>
                <a:spcPts val="1200"/>
              </a:spcAft>
            </a:pPr>
            <a:r>
              <a:rPr lang="en-US" dirty="0"/>
              <a:t>The </a:t>
            </a:r>
            <a:r>
              <a:rPr lang="en-US" b="1" dirty="0" err="1">
                <a:solidFill>
                  <a:srgbClr val="7030A0"/>
                </a:solidFill>
              </a:rPr>
              <a:t>Grashof</a:t>
            </a:r>
            <a:r>
              <a:rPr lang="en-US" b="1" dirty="0">
                <a:solidFill>
                  <a:srgbClr val="7030A0"/>
                </a:solidFill>
              </a:rPr>
              <a:t> Condition </a:t>
            </a:r>
            <a:r>
              <a:rPr lang="en-US" dirty="0"/>
              <a:t>is a relationship that predicts the </a:t>
            </a:r>
            <a:r>
              <a:rPr lang="en-US" i="1" dirty="0">
                <a:solidFill>
                  <a:srgbClr val="0000FF"/>
                </a:solidFill>
              </a:rPr>
              <a:t>rotation behavior of the inversions of a fourbar linkage</a:t>
            </a:r>
            <a:r>
              <a:rPr lang="en-US" dirty="0"/>
              <a:t> based only on the </a:t>
            </a:r>
            <a:r>
              <a:rPr lang="en-US" dirty="0">
                <a:solidFill>
                  <a:srgbClr val="FF0000"/>
                </a:solidFill>
              </a:rPr>
              <a:t>lengths of the links</a:t>
            </a:r>
            <a:r>
              <a:rPr lang="en-US" dirty="0"/>
              <a:t>:</a:t>
            </a:r>
          </a:p>
          <a:p>
            <a:r>
              <a:rPr lang="en-US" sz="2400" dirty="0"/>
              <a:t>S = length of shortest link</a:t>
            </a:r>
          </a:p>
          <a:p>
            <a:r>
              <a:rPr lang="en-US" sz="2400" dirty="0"/>
              <a:t>L = length of longest link</a:t>
            </a:r>
          </a:p>
          <a:p>
            <a:r>
              <a:rPr lang="en-US" sz="2400" dirty="0"/>
              <a:t>P = length of one remaining link</a:t>
            </a:r>
          </a:p>
          <a:p>
            <a:r>
              <a:rPr lang="en-US" sz="2400" dirty="0"/>
              <a:t>Q = length of other remaining link</a:t>
            </a:r>
          </a:p>
        </p:txBody>
      </p:sp>
      <p:pic>
        <p:nvPicPr>
          <p:cNvPr id="57346" name="Picture 2"/>
          <p:cNvPicPr>
            <a:picLocks noChangeAspect="1" noChangeArrowheads="1"/>
          </p:cNvPicPr>
          <p:nvPr/>
        </p:nvPicPr>
        <p:blipFill>
          <a:blip r:embed="rId4"/>
          <a:srcRect/>
          <a:stretch>
            <a:fillRect/>
          </a:stretch>
        </p:blipFill>
        <p:spPr bwMode="auto">
          <a:xfrm>
            <a:off x="1219200" y="5105400"/>
            <a:ext cx="6172200" cy="13716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E1BE29AE-519F-4D70-90BC-0BDC5EEF15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431"/>
    </mc:Choice>
    <mc:Fallback>
      <p:transition spd="slow" advTm="34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33400" y="228600"/>
            <a:ext cx="8229600" cy="563562"/>
          </a:xfrm>
        </p:spPr>
        <p:txBody>
          <a:bodyPr>
            <a:normAutofit fontScale="90000"/>
          </a:bodyPr>
          <a:lstStyle/>
          <a:p>
            <a:r>
              <a:rPr lang="en-US" b="1" dirty="0" err="1">
                <a:solidFill>
                  <a:srgbClr val="FF0000"/>
                </a:solidFill>
              </a:rPr>
              <a:t>Grashof’s</a:t>
            </a:r>
            <a:r>
              <a:rPr lang="en-US" b="1" dirty="0">
                <a:solidFill>
                  <a:srgbClr val="FF0000"/>
                </a:solidFill>
              </a:rPr>
              <a:t> Law (contd.)</a:t>
            </a:r>
          </a:p>
        </p:txBody>
      </p:sp>
      <p:pic>
        <p:nvPicPr>
          <p:cNvPr id="6" name="Picture 2"/>
          <p:cNvPicPr>
            <a:picLocks noChangeAspect="1" noChangeArrowheads="1"/>
          </p:cNvPicPr>
          <p:nvPr/>
        </p:nvPicPr>
        <p:blipFill>
          <a:blip r:embed="rId4"/>
          <a:srcRect/>
          <a:stretch>
            <a:fillRect/>
          </a:stretch>
        </p:blipFill>
        <p:spPr bwMode="auto">
          <a:xfrm>
            <a:off x="1066800" y="914400"/>
            <a:ext cx="5410200" cy="1202267"/>
          </a:xfrm>
          <a:prstGeom prst="rect">
            <a:avLst/>
          </a:prstGeom>
          <a:noFill/>
          <a:ln w="9525">
            <a:noFill/>
            <a:miter lim="800000"/>
            <a:headEnd/>
            <a:tailEnd/>
          </a:ln>
          <a:effectLst/>
        </p:spPr>
      </p:pic>
      <p:sp>
        <p:nvSpPr>
          <p:cNvPr id="7" name="Rectangle 6"/>
          <p:cNvSpPr/>
          <p:nvPr/>
        </p:nvSpPr>
        <p:spPr>
          <a:xfrm>
            <a:off x="228600" y="2057400"/>
            <a:ext cx="8686800" cy="4076898"/>
          </a:xfrm>
          <a:prstGeom prst="rect">
            <a:avLst/>
          </a:prstGeom>
        </p:spPr>
        <p:txBody>
          <a:bodyPr wrap="square">
            <a:spAutoFit/>
          </a:bodyPr>
          <a:lstStyle/>
          <a:p>
            <a:pPr>
              <a:lnSpc>
                <a:spcPct val="150000"/>
              </a:lnSpc>
              <a:spcBef>
                <a:spcPts val="1200"/>
              </a:spcBef>
              <a:spcAft>
                <a:spcPts val="1200"/>
              </a:spcAft>
              <a:buFont typeface="Wingdings" pitchFamily="2" charset="2"/>
              <a:buChar char="Ø"/>
            </a:pPr>
            <a:r>
              <a:rPr lang="en-US" sz="3200" dirty="0">
                <a:latin typeface="Arial" pitchFamily="34" charset="0"/>
                <a:cs typeface="Arial" pitchFamily="34" charset="0"/>
              </a:rPr>
              <a:t>If </a:t>
            </a:r>
            <a:r>
              <a:rPr lang="en-US" sz="3200" dirty="0">
                <a:solidFill>
                  <a:srgbClr val="0000FF"/>
                </a:solidFill>
                <a:latin typeface="Arial" pitchFamily="34" charset="0"/>
                <a:cs typeface="Arial" pitchFamily="34" charset="0"/>
              </a:rPr>
              <a:t>S+L </a:t>
            </a:r>
            <a:r>
              <a:rPr lang="en-US" sz="3200" dirty="0">
                <a:solidFill>
                  <a:srgbClr val="0000FF"/>
                </a:solidFill>
                <a:latin typeface="Arial" pitchFamily="34" charset="0"/>
                <a:cs typeface="Times New Roman" pitchFamily="18" charset="0"/>
              </a:rPr>
              <a:t>≤ </a:t>
            </a:r>
            <a:r>
              <a:rPr lang="en-US" sz="3200" dirty="0">
                <a:solidFill>
                  <a:srgbClr val="0000FF"/>
                </a:solidFill>
                <a:latin typeface="Arial" pitchFamily="34" charset="0"/>
                <a:cs typeface="Arial" pitchFamily="34" charset="0"/>
              </a:rPr>
              <a:t>P+Q </a:t>
            </a:r>
            <a:r>
              <a:rPr lang="en-US" sz="3200" dirty="0">
                <a:latin typeface="Arial" pitchFamily="34" charset="0"/>
                <a:cs typeface="Arial" pitchFamily="34" charset="0"/>
              </a:rPr>
              <a:t>the linkage is </a:t>
            </a:r>
            <a:r>
              <a:rPr lang="en-US" sz="3200" u="sng" dirty="0" err="1">
                <a:solidFill>
                  <a:srgbClr val="FF0000"/>
                </a:solidFill>
                <a:effectLst>
                  <a:outerShdw blurRad="38100" dist="38100" dir="2700000" algn="tl">
                    <a:srgbClr val="000000">
                      <a:alpha val="43137"/>
                    </a:srgbClr>
                  </a:outerShdw>
                </a:effectLst>
                <a:latin typeface="Arial" pitchFamily="34" charset="0"/>
                <a:cs typeface="Arial" pitchFamily="34" charset="0"/>
              </a:rPr>
              <a:t>Grashof</a:t>
            </a:r>
            <a:r>
              <a:rPr lang="en-US" sz="3200" dirty="0">
                <a:latin typeface="Arial" pitchFamily="34" charset="0"/>
                <a:cs typeface="Arial" pitchFamily="34" charset="0"/>
              </a:rPr>
              <a:t> :at least one link is capable of making a complete revolution</a:t>
            </a:r>
          </a:p>
          <a:p>
            <a:pPr>
              <a:lnSpc>
                <a:spcPct val="150000"/>
              </a:lnSpc>
              <a:buFont typeface="Wingdings" pitchFamily="2" charset="2"/>
              <a:buChar char="Ø"/>
            </a:pPr>
            <a:r>
              <a:rPr lang="en-US" sz="3200" dirty="0">
                <a:latin typeface="Arial" pitchFamily="34" charset="0"/>
                <a:cs typeface="Arial" pitchFamily="34" charset="0"/>
              </a:rPr>
              <a:t>Otherwise the linkage is </a:t>
            </a:r>
            <a:r>
              <a:rPr lang="en-US" sz="3200" u="sng" dirty="0">
                <a:solidFill>
                  <a:srgbClr val="FF0000"/>
                </a:solidFill>
                <a:effectLst>
                  <a:outerShdw blurRad="38100" dist="38100" dir="2700000" algn="tl">
                    <a:srgbClr val="000000">
                      <a:alpha val="43137"/>
                    </a:srgbClr>
                  </a:outerShdw>
                </a:effectLst>
                <a:latin typeface="Arial" pitchFamily="34" charset="0"/>
                <a:cs typeface="Arial" pitchFamily="34" charset="0"/>
              </a:rPr>
              <a:t>non-</a:t>
            </a:r>
            <a:r>
              <a:rPr lang="en-US" sz="3200" u="sng" dirty="0" err="1">
                <a:solidFill>
                  <a:srgbClr val="FF0000"/>
                </a:solidFill>
                <a:effectLst>
                  <a:outerShdw blurRad="38100" dist="38100" dir="2700000" algn="tl">
                    <a:srgbClr val="000000">
                      <a:alpha val="43137"/>
                    </a:srgbClr>
                  </a:outerShdw>
                </a:effectLst>
                <a:latin typeface="Arial" pitchFamily="34" charset="0"/>
                <a:cs typeface="Arial" pitchFamily="34" charset="0"/>
              </a:rPr>
              <a:t>Grashof</a:t>
            </a:r>
            <a:r>
              <a:rPr lang="en-US" sz="3200" dirty="0">
                <a:latin typeface="Arial" pitchFamily="34" charset="0"/>
                <a:cs typeface="Arial" pitchFamily="34" charset="0"/>
              </a:rPr>
              <a:t> : no link is capable of making a complete revolution</a:t>
            </a:r>
          </a:p>
        </p:txBody>
      </p:sp>
      <p:pic>
        <p:nvPicPr>
          <p:cNvPr id="2" name="Audio 1">
            <a:hlinkClick r:id="" action="ppaction://media"/>
            <a:extLst>
              <a:ext uri="{FF2B5EF4-FFF2-40B4-BE49-F238E27FC236}">
                <a16:creationId xmlns:a16="http://schemas.microsoft.com/office/drawing/2014/main" id="{FF70E465-4622-4892-AD81-7491539FE2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829"/>
    </mc:Choice>
    <mc:Fallback>
      <p:transition spd="slow" advTm="2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b="1" dirty="0">
                <a:solidFill>
                  <a:srgbClr val="FF0000"/>
                </a:solidFill>
              </a:rPr>
              <a:t>Four bar Mechanism</a:t>
            </a:r>
          </a:p>
        </p:txBody>
      </p:sp>
      <p:sp>
        <p:nvSpPr>
          <p:cNvPr id="3" name="Content Placeholder 2"/>
          <p:cNvSpPr>
            <a:spLocks noGrp="1"/>
          </p:cNvSpPr>
          <p:nvPr>
            <p:ph idx="1"/>
          </p:nvPr>
        </p:nvSpPr>
        <p:spPr>
          <a:xfrm>
            <a:off x="304800" y="838200"/>
            <a:ext cx="8534400" cy="5715000"/>
          </a:xfrm>
        </p:spPr>
        <p:txBody>
          <a:bodyPr>
            <a:normAutofit lnSpcReduction="10000"/>
          </a:bodyPr>
          <a:lstStyle/>
          <a:p>
            <a:pPr>
              <a:lnSpc>
                <a:spcPct val="150000"/>
              </a:lnSpc>
              <a:spcBef>
                <a:spcPts val="600"/>
              </a:spcBef>
            </a:pPr>
            <a:r>
              <a:rPr lang="en-US" sz="2800" dirty="0"/>
              <a:t>It may be observed that to form a </a:t>
            </a:r>
            <a:r>
              <a:rPr lang="en-US" sz="2800" dirty="0">
                <a:solidFill>
                  <a:srgbClr val="0000FF"/>
                </a:solidFill>
              </a:rPr>
              <a:t>simple closed chain </a:t>
            </a:r>
            <a:r>
              <a:rPr lang="en-US" sz="2800" dirty="0"/>
              <a:t>we need at least three links with three kinematic pairs. </a:t>
            </a:r>
          </a:p>
          <a:p>
            <a:pPr>
              <a:lnSpc>
                <a:spcPct val="150000"/>
              </a:lnSpc>
              <a:spcBef>
                <a:spcPts val="600"/>
              </a:spcBef>
              <a:buNone/>
            </a:pPr>
            <a:endParaRPr lang="en-US" sz="2800" dirty="0"/>
          </a:p>
          <a:p>
            <a:pPr>
              <a:lnSpc>
                <a:spcPct val="150000"/>
              </a:lnSpc>
              <a:spcBef>
                <a:spcPts val="600"/>
              </a:spcBef>
            </a:pPr>
            <a:endParaRPr lang="en-US" sz="2800" dirty="0"/>
          </a:p>
          <a:p>
            <a:pPr>
              <a:lnSpc>
                <a:spcPct val="150000"/>
              </a:lnSpc>
              <a:spcBef>
                <a:spcPts val="600"/>
              </a:spcBef>
            </a:pPr>
            <a:endParaRPr lang="en-US" sz="2800" dirty="0"/>
          </a:p>
          <a:p>
            <a:pPr>
              <a:spcBef>
                <a:spcPts val="600"/>
              </a:spcBef>
            </a:pPr>
            <a:endParaRPr lang="en-US" sz="2800" dirty="0"/>
          </a:p>
          <a:p>
            <a:pPr>
              <a:spcBef>
                <a:spcPts val="600"/>
              </a:spcBef>
            </a:pPr>
            <a:r>
              <a:rPr lang="en-US" sz="2800" dirty="0"/>
              <a:t>If any one of these three links is </a:t>
            </a:r>
            <a:r>
              <a:rPr lang="en-US" sz="2800" i="1" dirty="0">
                <a:solidFill>
                  <a:srgbClr val="0000FF"/>
                </a:solidFill>
              </a:rPr>
              <a:t>fixed (ground), </a:t>
            </a:r>
            <a:r>
              <a:rPr lang="en-US" sz="2800" dirty="0"/>
              <a:t>there cannot be relative movement and, therefore, it does not form a mechanism but it becomes a </a:t>
            </a:r>
            <a:r>
              <a:rPr lang="en-US" sz="2800" dirty="0">
                <a:solidFill>
                  <a:srgbClr val="7030A0"/>
                </a:solidFill>
              </a:rPr>
              <a:t>structure</a:t>
            </a:r>
            <a:r>
              <a:rPr lang="en-US" sz="2800" dirty="0"/>
              <a:t> which is completely rigid. </a:t>
            </a:r>
          </a:p>
        </p:txBody>
      </p:sp>
      <p:pic>
        <p:nvPicPr>
          <p:cNvPr id="173059" name="Picture 3"/>
          <p:cNvPicPr>
            <a:picLocks noChangeAspect="1" noChangeArrowheads="1"/>
          </p:cNvPicPr>
          <p:nvPr/>
        </p:nvPicPr>
        <p:blipFill>
          <a:blip r:embed="rId4"/>
          <a:srcRect/>
          <a:stretch>
            <a:fillRect/>
          </a:stretch>
        </p:blipFill>
        <p:spPr bwMode="auto">
          <a:xfrm>
            <a:off x="3200400" y="2133600"/>
            <a:ext cx="2507855" cy="2157412"/>
          </a:xfrm>
          <a:prstGeom prst="rect">
            <a:avLst/>
          </a:prstGeom>
          <a:noFill/>
          <a:ln w="9525">
            <a:noFill/>
            <a:miter lim="800000"/>
            <a:headEnd/>
            <a:tailEnd/>
          </a:ln>
          <a:effectLst/>
        </p:spPr>
      </p:pic>
      <p:pic>
        <p:nvPicPr>
          <p:cNvPr id="5" name="Audio 4">
            <a:hlinkClick r:id="" action="ppaction://media"/>
            <a:extLst>
              <a:ext uri="{FF2B5EF4-FFF2-40B4-BE49-F238E27FC236}">
                <a16:creationId xmlns:a16="http://schemas.microsoft.com/office/drawing/2014/main" id="{75B6E818-99CF-43E5-BC30-B37C9E4BFF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988"/>
    </mc:Choice>
    <mc:Fallback xmlns="">
      <p:transition spd="slow" advTm="40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4525963"/>
          </a:xfrm>
        </p:spPr>
        <p:txBody>
          <a:bodyPr/>
          <a:lstStyle/>
          <a:p>
            <a:pPr>
              <a:lnSpc>
                <a:spcPct val="150000"/>
              </a:lnSpc>
            </a:pPr>
            <a:r>
              <a:rPr lang="en-US" dirty="0"/>
              <a:t>Now, hold the 6in. strip (i.e. </a:t>
            </a:r>
            <a:r>
              <a:rPr lang="en-US" dirty="0">
                <a:solidFill>
                  <a:srgbClr val="0000FF"/>
                </a:solidFill>
              </a:rPr>
              <a:t>fixed link</a:t>
            </a:r>
            <a:r>
              <a:rPr lang="en-US" dirty="0"/>
              <a:t>) so it can't move and turn the 3in. Strip (i.e. </a:t>
            </a:r>
            <a:r>
              <a:rPr lang="en-US" dirty="0">
                <a:solidFill>
                  <a:srgbClr val="0000FF"/>
                </a:solidFill>
              </a:rPr>
              <a:t>input-crank link</a:t>
            </a:r>
            <a:r>
              <a:rPr lang="en-US" dirty="0"/>
              <a:t>) . You will see that the 4in. strip (</a:t>
            </a:r>
            <a:r>
              <a:rPr lang="en-US" dirty="0">
                <a:solidFill>
                  <a:srgbClr val="0000FF"/>
                </a:solidFill>
              </a:rPr>
              <a:t>output – rocker link</a:t>
            </a:r>
            <a:r>
              <a:rPr lang="en-US" dirty="0"/>
              <a:t>) oscillates.</a:t>
            </a:r>
          </a:p>
        </p:txBody>
      </p:sp>
      <p:sp>
        <p:nvSpPr>
          <p:cNvPr id="4" name="Title 1"/>
          <p:cNvSpPr>
            <a:spLocks noGrp="1"/>
          </p:cNvSpPr>
          <p:nvPr>
            <p:ph type="title"/>
          </p:nvPr>
        </p:nvSpPr>
        <p:spPr>
          <a:xfrm>
            <a:off x="457200" y="381000"/>
            <a:ext cx="8229600" cy="1143000"/>
          </a:xfrm>
        </p:spPr>
        <p:txBody>
          <a:bodyPr>
            <a:normAutofit fontScale="90000"/>
          </a:bodyPr>
          <a:lstStyle/>
          <a:p>
            <a:r>
              <a:rPr lang="en-US" sz="4000" b="1" dirty="0">
                <a:solidFill>
                  <a:srgbClr val="FF0000"/>
                </a:solidFill>
              </a:rPr>
              <a:t>Do you Remember !!! </a:t>
            </a:r>
            <a:br>
              <a:rPr lang="en-US" b="1" dirty="0"/>
            </a:br>
            <a:endParaRPr lang="en-US" dirty="0"/>
          </a:p>
        </p:txBody>
      </p:sp>
      <p:pic>
        <p:nvPicPr>
          <p:cNvPr id="189442" name="Picture 2"/>
          <p:cNvPicPr>
            <a:picLocks noChangeAspect="1" noChangeArrowheads="1"/>
          </p:cNvPicPr>
          <p:nvPr/>
        </p:nvPicPr>
        <p:blipFill>
          <a:blip r:embed="rId4"/>
          <a:srcRect/>
          <a:stretch>
            <a:fillRect/>
          </a:stretch>
        </p:blipFill>
        <p:spPr bwMode="auto">
          <a:xfrm>
            <a:off x="2667000" y="3962400"/>
            <a:ext cx="3581400" cy="2666154"/>
          </a:xfrm>
          <a:prstGeom prst="rect">
            <a:avLst/>
          </a:prstGeom>
          <a:noFill/>
          <a:ln w="9525">
            <a:noFill/>
            <a:miter lim="800000"/>
            <a:headEnd/>
            <a:tailEnd/>
          </a:ln>
          <a:effectLst/>
        </p:spPr>
      </p:pic>
      <p:pic>
        <p:nvPicPr>
          <p:cNvPr id="2" name="Audio 1">
            <a:hlinkClick r:id="" action="ppaction://media"/>
            <a:extLst>
              <a:ext uri="{FF2B5EF4-FFF2-40B4-BE49-F238E27FC236}">
                <a16:creationId xmlns:a16="http://schemas.microsoft.com/office/drawing/2014/main" id="{CF7F329E-B794-4EDB-8305-F57390BE3B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199"/>
    </mc:Choice>
    <mc:Fallback>
      <p:transition spd="slow" advTm="16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562600"/>
          </a:xfrm>
        </p:spPr>
        <p:txBody>
          <a:bodyPr>
            <a:normAutofit/>
          </a:bodyPr>
          <a:lstStyle/>
          <a:p>
            <a:pPr>
              <a:spcBef>
                <a:spcPts val="1200"/>
              </a:spcBef>
              <a:spcAft>
                <a:spcPts val="1200"/>
              </a:spcAft>
            </a:pPr>
            <a:r>
              <a:rPr lang="en-US" sz="2800" dirty="0"/>
              <a:t>It should be noted that nothing in </a:t>
            </a:r>
            <a:r>
              <a:rPr lang="en-US" sz="2800" dirty="0" err="1"/>
              <a:t>Grashof's</a:t>
            </a:r>
            <a:r>
              <a:rPr lang="en-US" sz="2800" dirty="0"/>
              <a:t> law specifies the order in which the links are to be connected or which link of the four-bar chain is fixed.</a:t>
            </a:r>
          </a:p>
          <a:p>
            <a:pPr>
              <a:spcBef>
                <a:spcPts val="1200"/>
              </a:spcBef>
              <a:spcAft>
                <a:spcPts val="1200"/>
              </a:spcAft>
            </a:pPr>
            <a:r>
              <a:rPr lang="en-US" sz="2800" dirty="0"/>
              <a:t> That is, the determination of the </a:t>
            </a:r>
            <a:r>
              <a:rPr lang="en-US" sz="2800" dirty="0" err="1"/>
              <a:t>Grashof’s</a:t>
            </a:r>
            <a:r>
              <a:rPr lang="en-US" sz="2800" dirty="0"/>
              <a:t> condition can be made </a:t>
            </a:r>
            <a:r>
              <a:rPr lang="en-US" sz="2800" dirty="0">
                <a:solidFill>
                  <a:srgbClr val="0000FF"/>
                </a:solidFill>
              </a:rPr>
              <a:t>on a set of unassembled links</a:t>
            </a:r>
            <a:r>
              <a:rPr lang="en-US" sz="2800" dirty="0"/>
              <a:t>. </a:t>
            </a:r>
          </a:p>
          <a:p>
            <a:pPr>
              <a:spcBef>
                <a:spcPts val="1200"/>
              </a:spcBef>
              <a:spcAft>
                <a:spcPts val="1200"/>
              </a:spcAft>
            </a:pPr>
            <a:r>
              <a:rPr lang="en-US" sz="2800" dirty="0"/>
              <a:t>Whether they are later assembled into a kinematic chain in </a:t>
            </a:r>
            <a:r>
              <a:rPr lang="en-US" sz="2800" dirty="0">
                <a:solidFill>
                  <a:srgbClr val="0000FF"/>
                </a:solidFill>
              </a:rPr>
              <a:t>S, L, P, Q</a:t>
            </a:r>
            <a:r>
              <a:rPr lang="en-US" sz="2800" dirty="0"/>
              <a:t>, or </a:t>
            </a:r>
            <a:r>
              <a:rPr lang="en-US" sz="2800" dirty="0">
                <a:solidFill>
                  <a:srgbClr val="0000FF"/>
                </a:solidFill>
              </a:rPr>
              <a:t>S, P, L, Q </a:t>
            </a:r>
            <a:r>
              <a:rPr lang="en-US" sz="2800" dirty="0"/>
              <a:t>or any other order, will not change the </a:t>
            </a:r>
            <a:r>
              <a:rPr lang="en-US" sz="2800" dirty="0" err="1"/>
              <a:t>Grashof’s</a:t>
            </a:r>
            <a:r>
              <a:rPr lang="en-US" sz="2800" dirty="0"/>
              <a:t> condition.</a:t>
            </a:r>
          </a:p>
        </p:txBody>
      </p:sp>
      <p:sp>
        <p:nvSpPr>
          <p:cNvPr id="4" name="Title 1"/>
          <p:cNvSpPr>
            <a:spLocks noGrp="1"/>
          </p:cNvSpPr>
          <p:nvPr>
            <p:ph type="title"/>
          </p:nvPr>
        </p:nvSpPr>
        <p:spPr>
          <a:xfrm>
            <a:off x="457200" y="274638"/>
            <a:ext cx="8229600" cy="639762"/>
          </a:xfrm>
        </p:spPr>
        <p:txBody>
          <a:bodyPr>
            <a:normAutofit fontScale="90000"/>
          </a:bodyPr>
          <a:lstStyle/>
          <a:p>
            <a:r>
              <a:rPr lang="en-US" b="1" dirty="0" err="1">
                <a:solidFill>
                  <a:srgbClr val="FF0000"/>
                </a:solidFill>
              </a:rPr>
              <a:t>Grashof’s</a:t>
            </a:r>
            <a:r>
              <a:rPr lang="en-US" b="1" dirty="0">
                <a:solidFill>
                  <a:srgbClr val="FF0000"/>
                </a:solidFill>
              </a:rPr>
              <a:t> Law (contd.)</a:t>
            </a:r>
          </a:p>
        </p:txBody>
      </p:sp>
      <p:pic>
        <p:nvPicPr>
          <p:cNvPr id="2" name="Audio 1">
            <a:hlinkClick r:id="" action="ppaction://media"/>
            <a:extLst>
              <a:ext uri="{FF2B5EF4-FFF2-40B4-BE49-F238E27FC236}">
                <a16:creationId xmlns:a16="http://schemas.microsoft.com/office/drawing/2014/main" id="{E7426F50-BD10-4D5F-93B0-5EC3FCF884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542"/>
    </mc:Choice>
    <mc:Fallback>
      <p:transition spd="slow" advTm="31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562600"/>
          </a:xfrm>
        </p:spPr>
        <p:txBody>
          <a:bodyPr>
            <a:normAutofit lnSpcReduction="10000"/>
          </a:bodyPr>
          <a:lstStyle/>
          <a:p>
            <a:pPr>
              <a:lnSpc>
                <a:spcPct val="150000"/>
              </a:lnSpc>
              <a:spcBef>
                <a:spcPts val="1200"/>
              </a:spcBef>
              <a:spcAft>
                <a:spcPts val="1200"/>
              </a:spcAft>
            </a:pPr>
            <a:r>
              <a:rPr lang="en-US" sz="2800" dirty="0"/>
              <a:t>We are free, therefore to fix or ground any of the four links.</a:t>
            </a:r>
          </a:p>
          <a:p>
            <a:pPr>
              <a:lnSpc>
                <a:spcPct val="150000"/>
              </a:lnSpc>
              <a:spcBef>
                <a:spcPts val="1200"/>
              </a:spcBef>
              <a:spcAft>
                <a:spcPts val="1200"/>
              </a:spcAft>
            </a:pPr>
            <a:r>
              <a:rPr lang="en-US" sz="2800" dirty="0"/>
              <a:t>When we do so, we create the four inversions of the four linkage illustrated in next slide. </a:t>
            </a:r>
          </a:p>
          <a:p>
            <a:pPr>
              <a:lnSpc>
                <a:spcPct val="150000"/>
              </a:lnSpc>
              <a:spcBef>
                <a:spcPts val="1200"/>
              </a:spcBef>
              <a:spcAft>
                <a:spcPts val="1200"/>
              </a:spcAft>
            </a:pPr>
            <a:r>
              <a:rPr lang="en-US" sz="2800" dirty="0"/>
              <a:t>The </a:t>
            </a:r>
            <a:r>
              <a:rPr lang="en-US" sz="2800" b="1" dirty="0">
                <a:solidFill>
                  <a:srgbClr val="7030A0"/>
                </a:solidFill>
              </a:rPr>
              <a:t>motions possible from a fourbar linkage </a:t>
            </a:r>
            <a:r>
              <a:rPr lang="en-US" sz="2800" dirty="0"/>
              <a:t>will depend on both the </a:t>
            </a:r>
            <a:r>
              <a:rPr lang="en-US" sz="2800" dirty="0" err="1">
                <a:solidFill>
                  <a:srgbClr val="0000FF"/>
                </a:solidFill>
              </a:rPr>
              <a:t>Grashof</a:t>
            </a:r>
            <a:r>
              <a:rPr lang="en-US" sz="2800" dirty="0">
                <a:solidFill>
                  <a:srgbClr val="0000FF"/>
                </a:solidFill>
              </a:rPr>
              <a:t> condition </a:t>
            </a:r>
            <a:r>
              <a:rPr lang="en-US" sz="2800" dirty="0"/>
              <a:t>and the </a:t>
            </a:r>
            <a:r>
              <a:rPr lang="en-US" sz="2800" dirty="0">
                <a:solidFill>
                  <a:srgbClr val="0000FF"/>
                </a:solidFill>
              </a:rPr>
              <a:t>inversion chosen</a:t>
            </a:r>
            <a:r>
              <a:rPr lang="en-US" sz="2800" dirty="0"/>
              <a:t>. The inversions will be defined with respect to the shortest link.</a:t>
            </a:r>
          </a:p>
        </p:txBody>
      </p:sp>
      <p:sp>
        <p:nvSpPr>
          <p:cNvPr id="4" name="Title 1"/>
          <p:cNvSpPr>
            <a:spLocks noGrp="1"/>
          </p:cNvSpPr>
          <p:nvPr>
            <p:ph type="title"/>
          </p:nvPr>
        </p:nvSpPr>
        <p:spPr>
          <a:xfrm>
            <a:off x="457200" y="274638"/>
            <a:ext cx="8229600" cy="639762"/>
          </a:xfrm>
        </p:spPr>
        <p:txBody>
          <a:bodyPr>
            <a:normAutofit fontScale="90000"/>
          </a:bodyPr>
          <a:lstStyle/>
          <a:p>
            <a:r>
              <a:rPr lang="en-US" b="1" dirty="0" err="1">
                <a:solidFill>
                  <a:srgbClr val="FF0000"/>
                </a:solidFill>
              </a:rPr>
              <a:t>Grashof’s</a:t>
            </a:r>
            <a:r>
              <a:rPr lang="en-US" b="1" dirty="0">
                <a:solidFill>
                  <a:srgbClr val="FF0000"/>
                </a:solidFill>
              </a:rPr>
              <a:t> Law (contd.)</a:t>
            </a:r>
          </a:p>
        </p:txBody>
      </p:sp>
      <p:pic>
        <p:nvPicPr>
          <p:cNvPr id="2" name="Audio 1">
            <a:hlinkClick r:id="" action="ppaction://media"/>
            <a:extLst>
              <a:ext uri="{FF2B5EF4-FFF2-40B4-BE49-F238E27FC236}">
                <a16:creationId xmlns:a16="http://schemas.microsoft.com/office/drawing/2014/main" id="{4672231B-D241-4202-984F-CABECE835A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643"/>
    </mc:Choice>
    <mc:Fallback>
      <p:transition spd="slow" advTm="26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grashof_inversion.avi">
            <a:hlinkClick r:id="" action="ppaction://media"/>
          </p:cNvPr>
          <p:cNvPicPr>
            <a:picLocks noRot="1" noChangeAspect="1" noChangeArrowheads="1"/>
          </p:cNvPicPr>
          <p:nvPr>
            <a:videoFile r:link="rId1"/>
          </p:nvPr>
        </p:nvPicPr>
        <p:blipFill>
          <a:blip r:embed="rId6"/>
          <a:srcRect/>
          <a:stretch>
            <a:fillRect/>
          </a:stretch>
        </p:blipFill>
        <p:spPr bwMode="auto">
          <a:xfrm>
            <a:off x="1524000" y="2590800"/>
            <a:ext cx="6808431" cy="4076700"/>
          </a:xfrm>
          <a:prstGeom prst="rect">
            <a:avLst/>
          </a:prstGeom>
          <a:noFill/>
          <a:ln w="9525">
            <a:noFill/>
            <a:miter lim="800000"/>
            <a:headEnd/>
            <a:tailEnd/>
          </a:ln>
        </p:spPr>
      </p:pic>
      <p:sp>
        <p:nvSpPr>
          <p:cNvPr id="37892" name="Rectangle 2"/>
          <p:cNvSpPr>
            <a:spLocks noGrp="1" noChangeArrowheads="1"/>
          </p:cNvSpPr>
          <p:nvPr>
            <p:ph type="title" idx="4294967295"/>
          </p:nvPr>
        </p:nvSpPr>
        <p:spPr>
          <a:xfrm>
            <a:off x="0" y="0"/>
            <a:ext cx="8839200" cy="1143000"/>
          </a:xfrm>
        </p:spPr>
        <p:txBody>
          <a:bodyPr/>
          <a:lstStyle/>
          <a:p>
            <a:pPr eaLnBrk="1" hangingPunct="1"/>
            <a:r>
              <a:rPr lang="en-US" dirty="0">
                <a:solidFill>
                  <a:srgbClr val="FF0000"/>
                </a:solidFill>
                <a:latin typeface="Arial" pitchFamily="34" charset="0"/>
                <a:cs typeface="Arial" pitchFamily="34" charset="0"/>
              </a:rPr>
              <a:t>For S+L&lt;P+Q</a:t>
            </a:r>
          </a:p>
        </p:txBody>
      </p:sp>
      <p:sp>
        <p:nvSpPr>
          <p:cNvPr id="37893" name="Rectangle 3"/>
          <p:cNvSpPr>
            <a:spLocks noGrp="1" noChangeArrowheads="1"/>
          </p:cNvSpPr>
          <p:nvPr>
            <p:ph type="body" idx="4294967295"/>
          </p:nvPr>
        </p:nvSpPr>
        <p:spPr>
          <a:xfrm>
            <a:off x="0" y="981075"/>
            <a:ext cx="9144000" cy="1800225"/>
          </a:xfrm>
        </p:spPr>
        <p:txBody>
          <a:bodyPr/>
          <a:lstStyle/>
          <a:p>
            <a:pPr eaLnBrk="1" hangingPunct="1"/>
            <a:r>
              <a:rPr lang="en-US" sz="2400" u="sng" dirty="0">
                <a:solidFill>
                  <a:srgbClr val="0000FF"/>
                </a:solidFill>
                <a:latin typeface="Arial" pitchFamily="34" charset="0"/>
                <a:cs typeface="Arial" pitchFamily="34" charset="0"/>
              </a:rPr>
              <a:t>Crank-rocker</a:t>
            </a:r>
            <a:r>
              <a:rPr lang="en-US" sz="2400" dirty="0">
                <a:solidFill>
                  <a:schemeClr val="accent2"/>
                </a:solidFill>
                <a:latin typeface="Arial" pitchFamily="34" charset="0"/>
                <a:cs typeface="Arial" pitchFamily="34" charset="0"/>
              </a:rPr>
              <a:t> if either link adjacent to shortest is grounded</a:t>
            </a:r>
          </a:p>
          <a:p>
            <a:pPr eaLnBrk="1" hangingPunct="1"/>
            <a:r>
              <a:rPr lang="en-US" sz="2400" u="sng" dirty="0">
                <a:solidFill>
                  <a:srgbClr val="0000FF"/>
                </a:solidFill>
                <a:latin typeface="Arial" pitchFamily="34" charset="0"/>
                <a:cs typeface="Arial" pitchFamily="34" charset="0"/>
              </a:rPr>
              <a:t>Double crank</a:t>
            </a:r>
            <a:r>
              <a:rPr lang="en-US" sz="2400" dirty="0">
                <a:solidFill>
                  <a:srgbClr val="0000FF"/>
                </a:solidFill>
                <a:latin typeface="Arial" pitchFamily="34" charset="0"/>
                <a:cs typeface="Arial" pitchFamily="34" charset="0"/>
              </a:rPr>
              <a:t> </a:t>
            </a:r>
            <a:r>
              <a:rPr lang="en-US" sz="2400" dirty="0">
                <a:solidFill>
                  <a:schemeClr val="accent2"/>
                </a:solidFill>
                <a:latin typeface="Arial" pitchFamily="34" charset="0"/>
                <a:cs typeface="Arial" pitchFamily="34" charset="0"/>
              </a:rPr>
              <a:t>if shortest link is grounded</a:t>
            </a:r>
          </a:p>
          <a:p>
            <a:pPr eaLnBrk="1" hangingPunct="1"/>
            <a:r>
              <a:rPr lang="en-US" sz="2400" u="sng" dirty="0">
                <a:solidFill>
                  <a:srgbClr val="0000FF"/>
                </a:solidFill>
                <a:latin typeface="Arial" pitchFamily="34" charset="0"/>
                <a:cs typeface="Arial" pitchFamily="34" charset="0"/>
              </a:rPr>
              <a:t>Double rocker</a:t>
            </a:r>
            <a:r>
              <a:rPr lang="en-US" sz="2400" dirty="0">
                <a:solidFill>
                  <a:srgbClr val="0000FF"/>
                </a:solidFill>
                <a:latin typeface="Arial" pitchFamily="34" charset="0"/>
                <a:cs typeface="Arial" pitchFamily="34" charset="0"/>
              </a:rPr>
              <a:t> </a:t>
            </a:r>
            <a:r>
              <a:rPr lang="en-US" sz="2400" dirty="0">
                <a:solidFill>
                  <a:schemeClr val="accent2"/>
                </a:solidFill>
                <a:latin typeface="Arial" pitchFamily="34" charset="0"/>
                <a:cs typeface="Arial" pitchFamily="34" charset="0"/>
              </a:rPr>
              <a:t>if link opposite to shortest is grounded</a:t>
            </a:r>
          </a:p>
        </p:txBody>
      </p:sp>
      <p:pic>
        <p:nvPicPr>
          <p:cNvPr id="2" name="Audio 1">
            <a:hlinkClick r:id="" action="ppaction://media"/>
            <a:extLst>
              <a:ext uri="{FF2B5EF4-FFF2-40B4-BE49-F238E27FC236}">
                <a16:creationId xmlns:a16="http://schemas.microsoft.com/office/drawing/2014/main" id="{70E86BBF-B836-4A96-BB1B-3E22921BD3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881"/>
    </mc:Choice>
    <mc:Fallback>
      <p:transition spd="slow" advTm="26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02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endCondLst>
                    <p:cond evt="onNext" delay="0">
                      <p:tgtEl>
                        <p:sldTgt/>
                      </p:tgtEl>
                    </p:cond>
                    <p:cond evt="onPrev" delay="0">
                      <p:tgtEl>
                        <p:sldTgt/>
                      </p:tgtEl>
                    </p:cond>
                  </p:endCondLst>
                </p:cTn>
                <p:tgtEl>
                  <p:spTgt spid="10244"/>
                </p:tgtEl>
              </p:cMediaNode>
            </p:video>
            <p:seq concurrent="1" nextAc="seek">
              <p:cTn id="11" restart="whenNotActive" fill="hold" evtFilter="cancelBubble" nodeType="interactiveSeq">
                <p:stCondLst>
                  <p:cond evt="onClick" delay="0">
                    <p:tgtEl>
                      <p:spTgt spid="1024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244"/>
                                        </p:tgtEl>
                                      </p:cBhvr>
                                    </p:cmd>
                                  </p:childTnLst>
                                </p:cTn>
                              </p:par>
                            </p:childTnLst>
                          </p:cTn>
                        </p:par>
                      </p:childTnLst>
                    </p:cTn>
                  </p:par>
                </p:childTnLst>
              </p:cTn>
              <p:nextCondLst>
                <p:cond evt="onClick" delay="0">
                  <p:tgtEl>
                    <p:spTgt spid="10244"/>
                  </p:tgtEl>
                </p:cond>
              </p:nextCondLst>
            </p:seq>
            <p:audio isNarration="1">
              <p:cMediaNode vol="80000" showWhenStopped="0">
                <p:cTn id="16" fill="hold" display="0">
                  <p:stCondLst>
                    <p:cond delay="indefinite"/>
                  </p:stCondLst>
                  <p:endCondLst>
                    <p:cond evt="onStopAudio" delay="0">
                      <p:tgtEl>
                        <p:sldTgt/>
                      </p:tgtEl>
                    </p:cond>
                  </p:endCondLst>
                </p:cTn>
                <p:tgtEl>
                  <p:spTgt spid="2"/>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4"/>
          <a:srcRect/>
          <a:stretch>
            <a:fillRect/>
          </a:stretch>
        </p:blipFill>
        <p:spPr bwMode="auto">
          <a:xfrm>
            <a:off x="609600" y="381000"/>
            <a:ext cx="8077200" cy="6054551"/>
          </a:xfrm>
          <a:prstGeom prst="rect">
            <a:avLst/>
          </a:prstGeom>
          <a:noFill/>
          <a:ln w="9525">
            <a:solidFill>
              <a:schemeClr val="accent1"/>
            </a:solidFill>
            <a:miter lim="800000"/>
            <a:headEnd/>
            <a:tailEnd/>
          </a:ln>
          <a:effectLst/>
        </p:spPr>
      </p:pic>
      <p:pic>
        <p:nvPicPr>
          <p:cNvPr id="2" name="Audio 1">
            <a:hlinkClick r:id="" action="ppaction://media"/>
            <a:extLst>
              <a:ext uri="{FF2B5EF4-FFF2-40B4-BE49-F238E27FC236}">
                <a16:creationId xmlns:a16="http://schemas.microsoft.com/office/drawing/2014/main" id="{DF4DDA6F-2717-46EE-8566-9D78926565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778"/>
    </mc:Choice>
    <mc:Fallback>
      <p:transition spd="slow" advTm="15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562600"/>
          </a:xfrm>
        </p:spPr>
        <p:txBody>
          <a:bodyPr>
            <a:normAutofit/>
          </a:bodyPr>
          <a:lstStyle/>
          <a:p>
            <a:pPr>
              <a:lnSpc>
                <a:spcPct val="150000"/>
              </a:lnSpc>
              <a:spcAft>
                <a:spcPts val="600"/>
              </a:spcAft>
            </a:pPr>
            <a:r>
              <a:rPr lang="en-US" dirty="0"/>
              <a:t>All of these (inversions shown on previous slide)  fit </a:t>
            </a:r>
            <a:r>
              <a:rPr lang="en-US" dirty="0" err="1"/>
              <a:t>Grashof's</a:t>
            </a:r>
            <a:r>
              <a:rPr lang="en-US" dirty="0"/>
              <a:t> law, and in each the link </a:t>
            </a:r>
            <a:r>
              <a:rPr lang="en-US" b="1" i="1" dirty="0">
                <a:solidFill>
                  <a:srgbClr val="0000FF"/>
                </a:solidFill>
              </a:rPr>
              <a:t>s</a:t>
            </a:r>
            <a:r>
              <a:rPr lang="en-US" dirty="0"/>
              <a:t> makes complete revolution relative to the other links. </a:t>
            </a:r>
          </a:p>
          <a:p>
            <a:pPr>
              <a:lnSpc>
                <a:spcPct val="150000"/>
              </a:lnSpc>
              <a:spcAft>
                <a:spcPts val="600"/>
              </a:spcAft>
            </a:pPr>
            <a:r>
              <a:rPr lang="en-US" dirty="0"/>
              <a:t>The different inversions are distinguished by the location of the link </a:t>
            </a:r>
            <a:r>
              <a:rPr lang="en-US" b="1" i="1" dirty="0">
                <a:solidFill>
                  <a:srgbClr val="0000FF"/>
                </a:solidFill>
              </a:rPr>
              <a:t>s</a:t>
            </a:r>
            <a:r>
              <a:rPr lang="en-US" dirty="0"/>
              <a:t> relative to the fixed link.</a:t>
            </a:r>
          </a:p>
        </p:txBody>
      </p:sp>
      <p:sp>
        <p:nvSpPr>
          <p:cNvPr id="4" name="Title 1"/>
          <p:cNvSpPr>
            <a:spLocks noGrp="1"/>
          </p:cNvSpPr>
          <p:nvPr>
            <p:ph type="title"/>
          </p:nvPr>
        </p:nvSpPr>
        <p:spPr>
          <a:xfrm>
            <a:off x="457200" y="274638"/>
            <a:ext cx="8229600" cy="639762"/>
          </a:xfrm>
        </p:spPr>
        <p:txBody>
          <a:bodyPr>
            <a:normAutofit fontScale="90000"/>
          </a:bodyPr>
          <a:lstStyle/>
          <a:p>
            <a:r>
              <a:rPr lang="en-US" b="1" dirty="0" err="1">
                <a:solidFill>
                  <a:srgbClr val="FF0000"/>
                </a:solidFill>
              </a:rPr>
              <a:t>Grashof’s</a:t>
            </a:r>
            <a:r>
              <a:rPr lang="en-US" b="1" dirty="0">
                <a:solidFill>
                  <a:srgbClr val="FF0000"/>
                </a:solidFill>
              </a:rPr>
              <a:t> Law (contd.)</a:t>
            </a:r>
          </a:p>
        </p:txBody>
      </p:sp>
      <p:pic>
        <p:nvPicPr>
          <p:cNvPr id="2" name="Audio 1">
            <a:hlinkClick r:id="" action="ppaction://media"/>
            <a:extLst>
              <a:ext uri="{FF2B5EF4-FFF2-40B4-BE49-F238E27FC236}">
                <a16:creationId xmlns:a16="http://schemas.microsoft.com/office/drawing/2014/main" id="{883A3E6C-5E18-4C4E-AB31-6AFA60AF44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839"/>
    </mc:Choice>
    <mc:Fallback>
      <p:transition spd="slow" advTm="19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If we pay attention !!</a:t>
            </a:r>
          </a:p>
        </p:txBody>
      </p:sp>
      <p:sp>
        <p:nvSpPr>
          <p:cNvPr id="3" name="Content Placeholder 2"/>
          <p:cNvSpPr>
            <a:spLocks noGrp="1"/>
          </p:cNvSpPr>
          <p:nvPr>
            <p:ph idx="1"/>
          </p:nvPr>
        </p:nvSpPr>
        <p:spPr>
          <a:xfrm>
            <a:off x="457200" y="1371600"/>
            <a:ext cx="8229600" cy="5257800"/>
          </a:xfrm>
        </p:spPr>
        <p:txBody>
          <a:bodyPr>
            <a:normAutofit/>
          </a:bodyPr>
          <a:lstStyle/>
          <a:p>
            <a:pPr>
              <a:lnSpc>
                <a:spcPct val="150000"/>
              </a:lnSpc>
              <a:spcBef>
                <a:spcPts val="1200"/>
              </a:spcBef>
              <a:spcAft>
                <a:spcPts val="1200"/>
              </a:spcAft>
            </a:pPr>
            <a:r>
              <a:rPr lang="en-US" dirty="0"/>
              <a:t>There are as many inversions as links, but </a:t>
            </a:r>
            <a:r>
              <a:rPr lang="en-US" i="1" dirty="0">
                <a:solidFill>
                  <a:srgbClr val="0000FF"/>
                </a:solidFill>
              </a:rPr>
              <a:t>not all inversions will have distinct motions</a:t>
            </a:r>
            <a:r>
              <a:rPr lang="en-US" dirty="0"/>
              <a:t>.</a:t>
            </a:r>
          </a:p>
          <a:p>
            <a:pPr>
              <a:lnSpc>
                <a:spcPct val="150000"/>
              </a:lnSpc>
              <a:spcBef>
                <a:spcPts val="1200"/>
              </a:spcBef>
              <a:spcAft>
                <a:spcPts val="1200"/>
              </a:spcAft>
            </a:pPr>
            <a:r>
              <a:rPr lang="en-US" dirty="0"/>
              <a:t>For example, a </a:t>
            </a:r>
            <a:r>
              <a:rPr lang="en-US" dirty="0" err="1"/>
              <a:t>Grashof</a:t>
            </a:r>
            <a:r>
              <a:rPr lang="en-US" dirty="0"/>
              <a:t> Fourbar has only </a:t>
            </a:r>
            <a:r>
              <a:rPr lang="en-US" dirty="0">
                <a:solidFill>
                  <a:srgbClr val="0000FF"/>
                </a:solidFill>
              </a:rPr>
              <a:t>3 distinct inversions</a:t>
            </a:r>
            <a:r>
              <a:rPr lang="en-US" dirty="0"/>
              <a:t>, 2 crank-rockers, 1 double-crank, and 1 double-rocker as shown in earlier slide.</a:t>
            </a:r>
          </a:p>
        </p:txBody>
      </p:sp>
      <p:pic>
        <p:nvPicPr>
          <p:cNvPr id="4" name="Audio 3">
            <a:hlinkClick r:id="" action="ppaction://media"/>
            <a:extLst>
              <a:ext uri="{FF2B5EF4-FFF2-40B4-BE49-F238E27FC236}">
                <a16:creationId xmlns:a16="http://schemas.microsoft.com/office/drawing/2014/main" id="{0594E5FF-A2A2-4737-88C4-CD56B82778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12"/>
    </mc:Choice>
    <mc:Fallback>
      <p:transition spd="slow" advTm="17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idx="4294967295"/>
          </p:nvPr>
        </p:nvSpPr>
        <p:spPr>
          <a:xfrm>
            <a:off x="0" y="0"/>
            <a:ext cx="8839200" cy="1143000"/>
          </a:xfrm>
        </p:spPr>
        <p:txBody>
          <a:bodyPr/>
          <a:lstStyle/>
          <a:p>
            <a:pPr eaLnBrk="1" hangingPunct="1"/>
            <a:r>
              <a:rPr lang="en-US" dirty="0">
                <a:solidFill>
                  <a:srgbClr val="FF0000"/>
                </a:solidFill>
                <a:latin typeface="Arial" pitchFamily="34" charset="0"/>
                <a:cs typeface="Arial" pitchFamily="34" charset="0"/>
              </a:rPr>
              <a:t>For S+L &gt; P+Q</a:t>
            </a:r>
          </a:p>
        </p:txBody>
      </p:sp>
      <p:sp>
        <p:nvSpPr>
          <p:cNvPr id="38916" name="Rectangle 3"/>
          <p:cNvSpPr>
            <a:spLocks noGrp="1" noChangeArrowheads="1"/>
          </p:cNvSpPr>
          <p:nvPr>
            <p:ph type="body" idx="4294967295"/>
          </p:nvPr>
        </p:nvSpPr>
        <p:spPr>
          <a:xfrm>
            <a:off x="0" y="908050"/>
            <a:ext cx="8839200" cy="5334000"/>
          </a:xfrm>
        </p:spPr>
        <p:txBody>
          <a:bodyPr/>
          <a:lstStyle/>
          <a:p>
            <a:pPr eaLnBrk="1" hangingPunct="1"/>
            <a:r>
              <a:rPr lang="en-US" dirty="0">
                <a:solidFill>
                  <a:schemeClr val="accent2"/>
                </a:solidFill>
                <a:latin typeface="Arial" pitchFamily="34" charset="0"/>
                <a:cs typeface="Arial" pitchFamily="34" charset="0"/>
              </a:rPr>
              <a:t>All inversions will be double rockers</a:t>
            </a:r>
          </a:p>
          <a:p>
            <a:pPr eaLnBrk="1" hangingPunct="1"/>
            <a:r>
              <a:rPr lang="en-US" dirty="0">
                <a:solidFill>
                  <a:schemeClr val="accent2"/>
                </a:solidFill>
                <a:latin typeface="Arial" pitchFamily="34" charset="0"/>
                <a:cs typeface="Arial" pitchFamily="34" charset="0"/>
              </a:rPr>
              <a:t>No link can fully rotate</a:t>
            </a:r>
          </a:p>
        </p:txBody>
      </p:sp>
      <p:pic>
        <p:nvPicPr>
          <p:cNvPr id="7" name="inversions_non-grashof.avi">
            <a:hlinkClick r:id="" action="ppaction://media"/>
          </p:cNvPr>
          <p:cNvPicPr>
            <a:picLocks noRot="1" noChangeAspect="1"/>
          </p:cNvPicPr>
          <p:nvPr>
            <a:videoFile r:link="rId1"/>
          </p:nvPr>
        </p:nvPicPr>
        <p:blipFill>
          <a:blip r:embed="rId6"/>
          <a:stretch>
            <a:fillRect/>
          </a:stretch>
        </p:blipFill>
        <p:spPr>
          <a:xfrm>
            <a:off x="2133600" y="2209800"/>
            <a:ext cx="4842553" cy="4267200"/>
          </a:xfrm>
          <a:prstGeom prst="rect">
            <a:avLst/>
          </a:prstGeom>
        </p:spPr>
      </p:pic>
      <p:pic>
        <p:nvPicPr>
          <p:cNvPr id="2" name="Audio 1">
            <a:hlinkClick r:id="" action="ppaction://media"/>
            <a:extLst>
              <a:ext uri="{FF2B5EF4-FFF2-40B4-BE49-F238E27FC236}">
                <a16:creationId xmlns:a16="http://schemas.microsoft.com/office/drawing/2014/main" id="{8F7F9091-0CE5-45F0-B53D-2FEA234568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00"/>
    </mc:Choice>
    <mc:Fallback>
      <p:transition spd="slow" advTm="11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p:cTn id="12" fill="hold" display="0">
                  <p:stCondLst>
                    <p:cond delay="indefinite"/>
                  </p:stCondLst>
                  <p:endCondLst>
                    <p:cond evt="onNext" delay="0">
                      <p:tgtEl>
                        <p:sldTgt/>
                      </p:tgtEl>
                    </p:cond>
                    <p:cond evt="onPrev" delay="0">
                      <p:tgtEl>
                        <p:sldTgt/>
                      </p:tgtEl>
                    </p:cond>
                  </p:endCondLst>
                </p:cTn>
                <p:tgtEl>
                  <p:spTgt spid="7"/>
                </p:tgtEl>
              </p:cMediaNode>
            </p:video>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a:solidFill>
                  <a:srgbClr val="FF0000"/>
                </a:solidFill>
              </a:rPr>
              <a:t>Example: 1</a:t>
            </a:r>
          </a:p>
        </p:txBody>
      </p:sp>
      <p:sp>
        <p:nvSpPr>
          <p:cNvPr id="3" name="Content Placeholder 2"/>
          <p:cNvSpPr>
            <a:spLocks noGrp="1"/>
          </p:cNvSpPr>
          <p:nvPr>
            <p:ph idx="1"/>
          </p:nvPr>
        </p:nvSpPr>
        <p:spPr>
          <a:xfrm>
            <a:off x="381000" y="609600"/>
            <a:ext cx="8229600" cy="1676400"/>
          </a:xfrm>
        </p:spPr>
        <p:txBody>
          <a:bodyPr>
            <a:normAutofit fontScale="77500" lnSpcReduction="20000"/>
          </a:bodyPr>
          <a:lstStyle/>
          <a:p>
            <a:pPr>
              <a:lnSpc>
                <a:spcPct val="120000"/>
              </a:lnSpc>
              <a:spcAft>
                <a:spcPts val="600"/>
              </a:spcAft>
            </a:pPr>
            <a:r>
              <a:rPr lang="en-US" dirty="0"/>
              <a:t>Determine whether the four-bar linkage illustrated below is a crank-rocker four-bar linkage, a double-rocker four-bar linkage or double-crank four-bar linkage.</a:t>
            </a:r>
          </a:p>
        </p:txBody>
      </p:sp>
      <p:pic>
        <p:nvPicPr>
          <p:cNvPr id="60418" name="Picture 2"/>
          <p:cNvPicPr>
            <a:picLocks noChangeAspect="1" noChangeArrowheads="1"/>
          </p:cNvPicPr>
          <p:nvPr/>
        </p:nvPicPr>
        <p:blipFill>
          <a:blip r:embed="rId4"/>
          <a:srcRect/>
          <a:stretch>
            <a:fillRect/>
          </a:stretch>
        </p:blipFill>
        <p:spPr bwMode="auto">
          <a:xfrm>
            <a:off x="1676400" y="2543175"/>
            <a:ext cx="5333124" cy="4314825"/>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E486216E-367C-4404-B0CA-75655D958E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517"/>
    </mc:Choice>
    <mc:Fallback>
      <p:transition spd="slow" advTm="17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rgbClr val="FF0000"/>
                </a:solidFill>
              </a:rPr>
              <a:t>Example: 1 (contd.)</a:t>
            </a:r>
          </a:p>
        </p:txBody>
      </p:sp>
      <p:sp>
        <p:nvSpPr>
          <p:cNvPr id="3" name="Content Placeholder 2"/>
          <p:cNvSpPr>
            <a:spLocks noGrp="1"/>
          </p:cNvSpPr>
          <p:nvPr>
            <p:ph idx="1"/>
          </p:nvPr>
        </p:nvSpPr>
        <p:spPr>
          <a:xfrm>
            <a:off x="304800" y="990600"/>
            <a:ext cx="8229600" cy="5638800"/>
          </a:xfrm>
        </p:spPr>
        <p:txBody>
          <a:bodyPr>
            <a:normAutofit/>
          </a:bodyPr>
          <a:lstStyle/>
          <a:p>
            <a:pPr>
              <a:spcBef>
                <a:spcPts val="1200"/>
              </a:spcBef>
              <a:spcAft>
                <a:spcPts val="1200"/>
              </a:spcAft>
            </a:pPr>
            <a:r>
              <a:rPr lang="en-US" sz="2400" dirty="0"/>
              <a:t>Substituting  the link lengths into </a:t>
            </a:r>
            <a:r>
              <a:rPr lang="en-US" sz="2400" dirty="0" err="1"/>
              <a:t>Grashof’s</a:t>
            </a:r>
            <a:r>
              <a:rPr lang="en-US" sz="2400" dirty="0"/>
              <a:t> Eq: gives</a:t>
            </a:r>
          </a:p>
          <a:p>
            <a:pPr>
              <a:spcBef>
                <a:spcPts val="1200"/>
              </a:spcBef>
              <a:spcAft>
                <a:spcPts val="1200"/>
              </a:spcAft>
              <a:buNone/>
            </a:pPr>
            <a:r>
              <a:rPr lang="en-US" sz="2400" dirty="0"/>
              <a:t> </a:t>
            </a:r>
          </a:p>
          <a:p>
            <a:pPr>
              <a:spcBef>
                <a:spcPts val="1200"/>
              </a:spcBef>
              <a:spcAft>
                <a:spcPts val="1200"/>
              </a:spcAft>
            </a:pPr>
            <a:endParaRPr lang="en-US" sz="2400" dirty="0"/>
          </a:p>
          <a:p>
            <a:pPr>
              <a:spcBef>
                <a:spcPts val="1200"/>
              </a:spcBef>
              <a:spcAft>
                <a:spcPts val="1200"/>
              </a:spcAft>
            </a:pPr>
            <a:r>
              <a:rPr lang="en-US" sz="2400" dirty="0"/>
              <a:t>Therefore, the  given four-bar linkage </a:t>
            </a:r>
            <a:r>
              <a:rPr lang="en-US" sz="2400" dirty="0">
                <a:solidFill>
                  <a:srgbClr val="FF0000"/>
                </a:solidFill>
              </a:rPr>
              <a:t>satisfies </a:t>
            </a:r>
            <a:r>
              <a:rPr lang="en-US" sz="2400" dirty="0" err="1">
                <a:solidFill>
                  <a:srgbClr val="FF0000"/>
                </a:solidFill>
              </a:rPr>
              <a:t>Grashof’s</a:t>
            </a:r>
            <a:r>
              <a:rPr lang="en-US" sz="2400" dirty="0">
                <a:solidFill>
                  <a:srgbClr val="FF0000"/>
                </a:solidFill>
              </a:rPr>
              <a:t> law</a:t>
            </a:r>
            <a:r>
              <a:rPr lang="en-US" sz="2400" dirty="0"/>
              <a:t>; that is, the linkage is a </a:t>
            </a:r>
            <a:r>
              <a:rPr lang="en-US" sz="2400" dirty="0" err="1"/>
              <a:t>Grashof</a:t>
            </a:r>
            <a:r>
              <a:rPr lang="en-US" sz="2400" dirty="0"/>
              <a:t> four-bar linkage. </a:t>
            </a:r>
          </a:p>
          <a:p>
            <a:pPr>
              <a:spcBef>
                <a:spcPts val="1200"/>
              </a:spcBef>
              <a:spcAft>
                <a:spcPts val="1200"/>
              </a:spcAft>
            </a:pPr>
            <a:r>
              <a:rPr lang="en-US" sz="2400" dirty="0"/>
              <a:t>Because the </a:t>
            </a:r>
            <a:r>
              <a:rPr lang="en-US" sz="2400" b="1" dirty="0">
                <a:solidFill>
                  <a:srgbClr val="0000FF"/>
                </a:solidFill>
              </a:rPr>
              <a:t>shortest link of the four-bar linkage is grounded</a:t>
            </a:r>
            <a:r>
              <a:rPr lang="en-US" sz="2400" dirty="0"/>
              <a:t>, the two links adjacent to the shortest link can both rotate continuously (as shown earlier) and both are properly described as cranks. </a:t>
            </a:r>
          </a:p>
          <a:p>
            <a:pPr>
              <a:spcBef>
                <a:spcPts val="1200"/>
              </a:spcBef>
              <a:spcAft>
                <a:spcPts val="1200"/>
              </a:spcAft>
            </a:pPr>
            <a:r>
              <a:rPr lang="en-US" sz="2400" dirty="0"/>
              <a:t>Therefore, this four-bar linkage is a </a:t>
            </a:r>
            <a:r>
              <a:rPr lang="en-US" sz="2400" dirty="0">
                <a:solidFill>
                  <a:srgbClr val="0000FF"/>
                </a:solidFill>
              </a:rPr>
              <a:t>double-crank</a:t>
            </a:r>
            <a:endParaRPr lang="en-US" sz="2400" dirty="0"/>
          </a:p>
        </p:txBody>
      </p:sp>
      <p:pic>
        <p:nvPicPr>
          <p:cNvPr id="61442" name="Picture 2"/>
          <p:cNvPicPr>
            <a:picLocks noChangeAspect="1" noChangeArrowheads="1"/>
          </p:cNvPicPr>
          <p:nvPr/>
        </p:nvPicPr>
        <p:blipFill>
          <a:blip r:embed="rId5"/>
          <a:srcRect/>
          <a:stretch>
            <a:fillRect/>
          </a:stretch>
        </p:blipFill>
        <p:spPr bwMode="auto">
          <a:xfrm>
            <a:off x="5562600" y="1447800"/>
            <a:ext cx="3090862" cy="771135"/>
          </a:xfrm>
          <a:prstGeom prst="rect">
            <a:avLst/>
          </a:prstGeom>
          <a:noFill/>
          <a:ln w="9525">
            <a:noFill/>
            <a:miter lim="800000"/>
            <a:headEnd/>
            <a:tailEnd/>
          </a:ln>
          <a:effectLst/>
        </p:spPr>
      </p:pic>
      <p:sp>
        <p:nvSpPr>
          <p:cNvPr id="6" name="Rectangle 5"/>
          <p:cNvSpPr/>
          <p:nvPr/>
        </p:nvSpPr>
        <p:spPr>
          <a:xfrm>
            <a:off x="1295400" y="1676400"/>
            <a:ext cx="3581400" cy="1143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444" name="Object 4"/>
          <p:cNvGraphicFramePr>
            <a:graphicFrameLocks noChangeAspect="1"/>
          </p:cNvGraphicFramePr>
          <p:nvPr/>
        </p:nvGraphicFramePr>
        <p:xfrm>
          <a:off x="1447800" y="1828800"/>
          <a:ext cx="3276600" cy="854988"/>
        </p:xfrm>
        <a:graphic>
          <a:graphicData uri="http://schemas.openxmlformats.org/presentationml/2006/ole">
            <mc:AlternateContent xmlns:mc="http://schemas.openxmlformats.org/markup-compatibility/2006">
              <mc:Choice xmlns:v="urn:schemas-microsoft-com:vml" Requires="v">
                <p:oleObj spid="_x0000_s61449" name="Equation" r:id="rId6" imgW="1701720" imgH="444240" progId="Equation.3">
                  <p:embed/>
                </p:oleObj>
              </mc:Choice>
              <mc:Fallback>
                <p:oleObj name="Equation" r:id="rId6" imgW="1701720" imgH="44424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1828800"/>
                        <a:ext cx="3276600" cy="85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Audio 3">
            <a:hlinkClick r:id="" action="ppaction://media"/>
            <a:extLst>
              <a:ext uri="{FF2B5EF4-FFF2-40B4-BE49-F238E27FC236}">
                <a16:creationId xmlns:a16="http://schemas.microsoft.com/office/drawing/2014/main" id="{7E5E4E10-0C12-4B5C-B060-40D05C50E5A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302"/>
    </mc:Choice>
    <mc:Fallback>
      <p:transition spd="slow" advTm="44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rgbClr val="FF0000"/>
                </a:solidFill>
              </a:rPr>
              <a:t>Four bar Mechanism (contd.)</a:t>
            </a:r>
          </a:p>
        </p:txBody>
      </p:sp>
      <p:sp>
        <p:nvSpPr>
          <p:cNvPr id="3" name="Content Placeholder 2"/>
          <p:cNvSpPr>
            <a:spLocks noGrp="1"/>
          </p:cNvSpPr>
          <p:nvPr>
            <p:ph idx="1"/>
          </p:nvPr>
        </p:nvSpPr>
        <p:spPr>
          <a:xfrm>
            <a:off x="381000" y="914400"/>
            <a:ext cx="8534400" cy="3886200"/>
          </a:xfrm>
        </p:spPr>
        <p:txBody>
          <a:bodyPr>
            <a:normAutofit/>
          </a:bodyPr>
          <a:lstStyle/>
          <a:p>
            <a:pPr>
              <a:lnSpc>
                <a:spcPct val="150000"/>
              </a:lnSpc>
              <a:spcBef>
                <a:spcPts val="600"/>
              </a:spcBef>
            </a:pPr>
            <a:r>
              <a:rPr lang="en-US" sz="2600" dirty="0"/>
              <a:t>Thus, a simplest mechanism consists of </a:t>
            </a:r>
            <a:r>
              <a:rPr lang="en-US" sz="2600" i="1" dirty="0">
                <a:solidFill>
                  <a:srgbClr val="7030A0"/>
                </a:solidFill>
              </a:rPr>
              <a:t>four links</a:t>
            </a:r>
            <a:r>
              <a:rPr lang="en-US" sz="2600" dirty="0"/>
              <a:t>, each connected by a kinematic lower pair (revolute etc.), and it is known as </a:t>
            </a:r>
            <a:r>
              <a:rPr lang="en-US" sz="2600" b="1" dirty="0">
                <a:solidFill>
                  <a:srgbClr val="0000FF"/>
                </a:solidFill>
              </a:rPr>
              <a:t>four bar mechanism</a:t>
            </a:r>
            <a:r>
              <a:rPr lang="en-US" sz="2600" dirty="0"/>
              <a:t>.</a:t>
            </a:r>
          </a:p>
          <a:p>
            <a:pPr>
              <a:lnSpc>
                <a:spcPct val="150000"/>
              </a:lnSpc>
              <a:spcBef>
                <a:spcPts val="600"/>
              </a:spcBef>
            </a:pPr>
            <a:r>
              <a:rPr lang="en-US" sz="2600" dirty="0"/>
              <a:t>For example, </a:t>
            </a:r>
            <a:r>
              <a:rPr lang="en-US" sz="2600" b="1" dirty="0">
                <a:solidFill>
                  <a:srgbClr val="0000FF"/>
                </a:solidFill>
              </a:rPr>
              <a:t>reciprocating engine mechanism </a:t>
            </a:r>
            <a:r>
              <a:rPr lang="en-US" sz="2600" dirty="0"/>
              <a:t>is a planner mechanism in which link 1 is fixed, link 2 rotates and link 4 reciprocates.</a:t>
            </a:r>
          </a:p>
          <a:p>
            <a:pPr>
              <a:lnSpc>
                <a:spcPct val="150000"/>
              </a:lnSpc>
              <a:spcBef>
                <a:spcPts val="600"/>
              </a:spcBef>
            </a:pPr>
            <a:endParaRPr lang="en-US" sz="2800" dirty="0"/>
          </a:p>
          <a:p>
            <a:pPr>
              <a:lnSpc>
                <a:spcPct val="150000"/>
              </a:lnSpc>
              <a:spcBef>
                <a:spcPts val="600"/>
              </a:spcBef>
            </a:pPr>
            <a:endParaRPr lang="en-US" sz="2800" dirty="0"/>
          </a:p>
          <a:p>
            <a:pPr>
              <a:spcBef>
                <a:spcPts val="600"/>
              </a:spcBef>
            </a:pPr>
            <a:endParaRPr lang="en-US" sz="2800" dirty="0"/>
          </a:p>
        </p:txBody>
      </p:sp>
      <p:pic>
        <p:nvPicPr>
          <p:cNvPr id="174083" name="Picture 3"/>
          <p:cNvPicPr>
            <a:picLocks noChangeAspect="1" noChangeArrowheads="1"/>
          </p:cNvPicPr>
          <p:nvPr/>
        </p:nvPicPr>
        <p:blipFill>
          <a:blip r:embed="rId4"/>
          <a:srcRect/>
          <a:stretch>
            <a:fillRect/>
          </a:stretch>
        </p:blipFill>
        <p:spPr bwMode="auto">
          <a:xfrm>
            <a:off x="3124200" y="4191000"/>
            <a:ext cx="3470242" cy="236220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6BF0FBA4-40EB-459B-86EB-63B0F6457E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137"/>
    </mc:Choice>
    <mc:Fallback xmlns="">
      <p:transition spd="slow" advTm="38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b="1" dirty="0">
                <a:solidFill>
                  <a:srgbClr val="FF0000"/>
                </a:solidFill>
              </a:rPr>
              <a:t>Linkage transformation</a:t>
            </a:r>
          </a:p>
        </p:txBody>
      </p:sp>
      <p:sp>
        <p:nvSpPr>
          <p:cNvPr id="3" name="Content Placeholder 2"/>
          <p:cNvSpPr>
            <a:spLocks noGrp="1"/>
          </p:cNvSpPr>
          <p:nvPr>
            <p:ph idx="1"/>
          </p:nvPr>
        </p:nvSpPr>
        <p:spPr>
          <a:xfrm>
            <a:off x="304800" y="5105400"/>
            <a:ext cx="8229600" cy="1477963"/>
          </a:xfrm>
        </p:spPr>
        <p:txBody>
          <a:bodyPr>
            <a:normAutofit fontScale="77500" lnSpcReduction="20000"/>
          </a:bodyPr>
          <a:lstStyle/>
          <a:p>
            <a:r>
              <a:rPr lang="en-US" dirty="0"/>
              <a:t>The crank-slider (right) is a </a:t>
            </a:r>
            <a:r>
              <a:rPr lang="en-US" dirty="0">
                <a:solidFill>
                  <a:srgbClr val="0000FF"/>
                </a:solidFill>
              </a:rPr>
              <a:t>transformation</a:t>
            </a:r>
            <a:r>
              <a:rPr lang="en-US" dirty="0"/>
              <a:t> of the fourbar crank rocker, by replacing the revolute joint at the rocker pivot by a prismatic joint, maintaining the same one degree of freedom. Note, slider block is actually Link 4.</a:t>
            </a:r>
          </a:p>
        </p:txBody>
      </p:sp>
      <p:pic>
        <p:nvPicPr>
          <p:cNvPr id="59394" name="Picture 2"/>
          <p:cNvPicPr>
            <a:picLocks noChangeAspect="1" noChangeArrowheads="1"/>
          </p:cNvPicPr>
          <p:nvPr/>
        </p:nvPicPr>
        <p:blipFill>
          <a:blip r:embed="rId4"/>
          <a:srcRect/>
          <a:stretch>
            <a:fillRect/>
          </a:stretch>
        </p:blipFill>
        <p:spPr bwMode="auto">
          <a:xfrm>
            <a:off x="228600" y="1066800"/>
            <a:ext cx="8572500" cy="3771900"/>
          </a:xfrm>
          <a:prstGeom prst="rect">
            <a:avLst/>
          </a:prstGeom>
          <a:noFill/>
          <a:ln w="9525">
            <a:solidFill>
              <a:schemeClr val="tx1"/>
            </a:solidFill>
            <a:miter lim="800000"/>
            <a:headEnd/>
            <a:tailEnd/>
          </a:ln>
          <a:effectLst/>
        </p:spPr>
      </p:pic>
      <p:pic>
        <p:nvPicPr>
          <p:cNvPr id="4" name="Audio 3">
            <a:hlinkClick r:id="" action="ppaction://media"/>
            <a:extLst>
              <a:ext uri="{FF2B5EF4-FFF2-40B4-BE49-F238E27FC236}">
                <a16:creationId xmlns:a16="http://schemas.microsoft.com/office/drawing/2014/main" id="{9D6AB8A8-C5F4-4CAD-8E1B-6CCD4F472B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637"/>
    </mc:Choice>
    <mc:Fallback>
      <p:transition spd="slow" advTm="54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53000"/>
            <a:ext cx="8229600" cy="1477963"/>
          </a:xfrm>
        </p:spPr>
        <p:txBody>
          <a:bodyPr>
            <a:normAutofit fontScale="92500"/>
          </a:bodyPr>
          <a:lstStyle/>
          <a:p>
            <a:r>
              <a:rPr lang="en-US" dirty="0"/>
              <a:t>Replacing revolute joints in any loop by prismatic joints does not change the DOF, provided that at least two revolute joints remain in the loop</a:t>
            </a:r>
          </a:p>
        </p:txBody>
      </p:sp>
      <p:sp>
        <p:nvSpPr>
          <p:cNvPr id="6" name="Title 1"/>
          <p:cNvSpPr>
            <a:spLocks noGrp="1"/>
          </p:cNvSpPr>
          <p:nvPr>
            <p:ph type="title"/>
          </p:nvPr>
        </p:nvSpPr>
        <p:spPr>
          <a:xfrm>
            <a:off x="381000" y="0"/>
            <a:ext cx="8229600" cy="1143000"/>
          </a:xfrm>
        </p:spPr>
        <p:txBody>
          <a:bodyPr/>
          <a:lstStyle/>
          <a:p>
            <a:r>
              <a:rPr lang="en-US" b="1" dirty="0">
                <a:solidFill>
                  <a:srgbClr val="FF0000"/>
                </a:solidFill>
              </a:rPr>
              <a:t>Linkage transformation (contd.)</a:t>
            </a:r>
          </a:p>
        </p:txBody>
      </p:sp>
      <p:pic>
        <p:nvPicPr>
          <p:cNvPr id="7" name="Picture 2"/>
          <p:cNvPicPr>
            <a:picLocks noChangeAspect="1" noChangeArrowheads="1"/>
          </p:cNvPicPr>
          <p:nvPr/>
        </p:nvPicPr>
        <p:blipFill>
          <a:blip r:embed="rId4"/>
          <a:srcRect/>
          <a:stretch>
            <a:fillRect/>
          </a:stretch>
        </p:blipFill>
        <p:spPr bwMode="auto">
          <a:xfrm>
            <a:off x="228600" y="1066800"/>
            <a:ext cx="8572500" cy="3771900"/>
          </a:xfrm>
          <a:prstGeom prst="rect">
            <a:avLst/>
          </a:prstGeom>
          <a:noFill/>
          <a:ln w="9525">
            <a:solidFill>
              <a:schemeClr val="tx1"/>
            </a:solidFill>
            <a:miter lim="800000"/>
            <a:headEnd/>
            <a:tailEnd/>
          </a:ln>
          <a:effectLst/>
        </p:spPr>
      </p:pic>
      <p:pic>
        <p:nvPicPr>
          <p:cNvPr id="2" name="Audio 1">
            <a:hlinkClick r:id="" action="ppaction://media"/>
            <a:extLst>
              <a:ext uri="{FF2B5EF4-FFF2-40B4-BE49-F238E27FC236}">
                <a16:creationId xmlns:a16="http://schemas.microsoft.com/office/drawing/2014/main" id="{08CCB955-12FD-4B03-ACF8-5BE3D90F00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407"/>
    </mc:Choice>
    <mc:Fallback>
      <p:transition spd="slow" advTm="13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r>
              <a:rPr lang="en-US" b="1" dirty="0">
                <a:solidFill>
                  <a:srgbClr val="FF0000"/>
                </a:solidFill>
              </a:rPr>
              <a:t>Reciprocating engine mechanism</a:t>
            </a:r>
            <a:endParaRPr lang="en-US" dirty="0">
              <a:solidFill>
                <a:srgbClr val="FF0000"/>
              </a:solidFill>
            </a:endParaRPr>
          </a:p>
        </p:txBody>
      </p:sp>
      <p:sp>
        <p:nvSpPr>
          <p:cNvPr id="3" name="Content Placeholder 2"/>
          <p:cNvSpPr>
            <a:spLocks noGrp="1"/>
          </p:cNvSpPr>
          <p:nvPr>
            <p:ph idx="1"/>
          </p:nvPr>
        </p:nvSpPr>
        <p:spPr>
          <a:xfrm>
            <a:off x="457200" y="3124200"/>
            <a:ext cx="8229600" cy="3505200"/>
          </a:xfrm>
        </p:spPr>
        <p:txBody>
          <a:bodyPr>
            <a:normAutofit/>
          </a:bodyPr>
          <a:lstStyle/>
          <a:p>
            <a:pPr lvl="0">
              <a:spcBef>
                <a:spcPts val="600"/>
              </a:spcBef>
              <a:spcAft>
                <a:spcPts val="600"/>
              </a:spcAft>
            </a:pPr>
            <a:r>
              <a:rPr lang="en-US" sz="2400" dirty="0"/>
              <a:t>The expansion of burning fuel in the cylinders periodically pushes the piston down, which, through the connecting rod, turns the crankshaft. </a:t>
            </a:r>
          </a:p>
          <a:p>
            <a:pPr lvl="0">
              <a:spcBef>
                <a:spcPts val="600"/>
              </a:spcBef>
              <a:spcAft>
                <a:spcPts val="600"/>
              </a:spcAft>
            </a:pPr>
            <a:r>
              <a:rPr lang="en-US" sz="2400" dirty="0"/>
              <a:t>The continuing rotation of the crankshaft drives the piston back up, ready for the next cycle. </a:t>
            </a:r>
          </a:p>
          <a:p>
            <a:pPr>
              <a:spcBef>
                <a:spcPts val="600"/>
              </a:spcBef>
              <a:spcAft>
                <a:spcPts val="600"/>
              </a:spcAft>
            </a:pPr>
            <a:r>
              <a:rPr lang="en-US" sz="2400" dirty="0"/>
              <a:t>The piston moves in a reciprocating motion, which is converted into circular motion of the crankshaft, which ultimately propels the vehicle.</a:t>
            </a:r>
          </a:p>
        </p:txBody>
      </p:sp>
      <p:pic>
        <p:nvPicPr>
          <p:cNvPr id="4" name="Picture 3"/>
          <p:cNvPicPr/>
          <p:nvPr/>
        </p:nvPicPr>
        <p:blipFill>
          <a:blip r:embed="rId4"/>
          <a:srcRect/>
          <a:stretch>
            <a:fillRect/>
          </a:stretch>
        </p:blipFill>
        <p:spPr bwMode="auto">
          <a:xfrm>
            <a:off x="1066800" y="762000"/>
            <a:ext cx="6324600" cy="2133600"/>
          </a:xfrm>
          <a:prstGeom prst="rect">
            <a:avLst/>
          </a:prstGeom>
          <a:noFill/>
          <a:ln w="9525">
            <a:solidFill>
              <a:schemeClr val="accent1"/>
            </a:solidFill>
            <a:miter lim="800000"/>
            <a:headEnd/>
            <a:tailEnd/>
          </a:ln>
          <a:effectLst/>
        </p:spPr>
      </p:pic>
      <p:pic>
        <p:nvPicPr>
          <p:cNvPr id="5" name="Audio 4">
            <a:hlinkClick r:id="" action="ppaction://media"/>
            <a:extLst>
              <a:ext uri="{FF2B5EF4-FFF2-40B4-BE49-F238E27FC236}">
                <a16:creationId xmlns:a16="http://schemas.microsoft.com/office/drawing/2014/main" id="{DACAE8AF-F609-4280-9D54-9D66BC888D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680"/>
    </mc:Choice>
    <mc:Fallback xmlns="">
      <p:transition spd="slow" advTm="7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5"/>
</p:tagLst>
</file>

<file path=ppt/tags/tag2.xml><?xml version="1.0" encoding="utf-8"?>
<p:tagLst xmlns:a="http://schemas.openxmlformats.org/drawingml/2006/main" xmlns:r="http://schemas.openxmlformats.org/officeDocument/2006/relationships" xmlns:p="http://schemas.openxmlformats.org/presentationml/2006/main">
  <p:tag name="TIMING" val="|16.2|2"/>
</p:tagLst>
</file>

<file path=ppt/tags/tag3.xml><?xml version="1.0" encoding="utf-8"?>
<p:tagLst xmlns:a="http://schemas.openxmlformats.org/drawingml/2006/main" xmlns:r="http://schemas.openxmlformats.org/officeDocument/2006/relationships" xmlns:p="http://schemas.openxmlformats.org/presentationml/2006/main">
  <p:tag name="TIMING" val="|3.8|35.2"/>
</p:tagLst>
</file>

<file path=ppt/tags/tag4.xml><?xml version="1.0" encoding="utf-8"?>
<p:tagLst xmlns:a="http://schemas.openxmlformats.org/drawingml/2006/main" xmlns:r="http://schemas.openxmlformats.org/officeDocument/2006/relationships" xmlns:p="http://schemas.openxmlformats.org/presentationml/2006/main">
  <p:tag name="TIMING" val="|20.1"/>
</p:tagLst>
</file>

<file path=ppt/tags/tag5.xml><?xml version="1.0" encoding="utf-8"?>
<p:tagLst xmlns:a="http://schemas.openxmlformats.org/drawingml/2006/main" xmlns:r="http://schemas.openxmlformats.org/officeDocument/2006/relationships" xmlns:p="http://schemas.openxmlformats.org/presentationml/2006/main">
  <p:tag name="TIMING" val="|4.9"/>
</p:tagLst>
</file>

<file path=ppt/tags/tag6.xml><?xml version="1.0" encoding="utf-8"?>
<p:tagLst xmlns:a="http://schemas.openxmlformats.org/drawingml/2006/main" xmlns:r="http://schemas.openxmlformats.org/officeDocument/2006/relationships" xmlns:p="http://schemas.openxmlformats.org/presentationml/2006/main">
  <p:tag name="TIMING" val="|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5823</TotalTime>
  <Words>4014</Words>
  <Application>Microsoft Office PowerPoint</Application>
  <PresentationFormat>On-screen Show (4:3)</PresentationFormat>
  <Paragraphs>301</Paragraphs>
  <Slides>81</Slides>
  <Notes>7</Notes>
  <HiddenSlides>0</HiddenSlides>
  <MMClips>84</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89" baseType="lpstr">
      <vt:lpstr>Arial</vt:lpstr>
      <vt:lpstr>Arial</vt:lpstr>
      <vt:lpstr>Calibri</vt:lpstr>
      <vt:lpstr>Times New Roman</vt:lpstr>
      <vt:lpstr>Times-Roman</vt:lpstr>
      <vt:lpstr>Wingdings</vt:lpstr>
      <vt:lpstr>Office Theme</vt:lpstr>
      <vt:lpstr>Equation</vt:lpstr>
      <vt:lpstr>Theory of Machines  Continue Degrees of freedom</vt:lpstr>
      <vt:lpstr>Degree-of-freedom (DoF)</vt:lpstr>
      <vt:lpstr>Input = Source of motion</vt:lpstr>
      <vt:lpstr>Open &amp; Closed Mechanisms</vt:lpstr>
      <vt:lpstr>Open &amp; Closed Mechanisms (contd.)</vt:lpstr>
      <vt:lpstr>Determining Degrees of Freedom </vt:lpstr>
      <vt:lpstr>Four bar Mechanism</vt:lpstr>
      <vt:lpstr>Four bar Mechanism (contd.)</vt:lpstr>
      <vt:lpstr>Reciprocating engine mechanism</vt:lpstr>
      <vt:lpstr>Degree of Freedom in Planar Mechanisms</vt:lpstr>
      <vt:lpstr>Degree of Freedom in Planar Mechanisms (contd.)</vt:lpstr>
      <vt:lpstr>Degree of Freedom in Planar Mechanisms</vt:lpstr>
      <vt:lpstr>Degree of Freedom in Planar Mechanisms (contd.)</vt:lpstr>
      <vt:lpstr>Another example</vt:lpstr>
      <vt:lpstr>Another example (contd.)</vt:lpstr>
      <vt:lpstr>Another example (contd.)</vt:lpstr>
      <vt:lpstr>Another example (contd.)</vt:lpstr>
      <vt:lpstr>Determining DoF’s</vt:lpstr>
      <vt:lpstr>Determining DoF’s</vt:lpstr>
      <vt:lpstr>PowerPoint Presentation</vt:lpstr>
      <vt:lpstr>Important Note !!</vt:lpstr>
      <vt:lpstr>Mechanisms and Structures </vt:lpstr>
      <vt:lpstr>Preloaded Structure</vt:lpstr>
      <vt:lpstr>Calculate mobility of various configurations of connected links</vt:lpstr>
      <vt:lpstr>Calculate mobility of various configurations of connected links</vt:lpstr>
      <vt:lpstr>Example: 1</vt:lpstr>
      <vt:lpstr>PowerPoint Presentation</vt:lpstr>
      <vt:lpstr>Mechanisms with higher pair</vt:lpstr>
      <vt:lpstr>Mechanisms with higher pair (contd.)</vt:lpstr>
      <vt:lpstr>Example: 2</vt:lpstr>
      <vt:lpstr>Example: 3</vt:lpstr>
      <vt:lpstr>Exercise: 1</vt:lpstr>
      <vt:lpstr>Exercise: 1 (contd.)</vt:lpstr>
      <vt:lpstr>Exercise: 2</vt:lpstr>
      <vt:lpstr>Exercise: 2 (contd.)</vt:lpstr>
      <vt:lpstr>Exercise: 3</vt:lpstr>
      <vt:lpstr>PowerPoint Presentation</vt:lpstr>
      <vt:lpstr>Exercise: 4</vt:lpstr>
      <vt:lpstr>Exercise: 4 (contd.)</vt:lpstr>
      <vt:lpstr>Grubler's criterion for plane mechanisms</vt:lpstr>
      <vt:lpstr>Degree of Freedom Paradoxes</vt:lpstr>
      <vt:lpstr>Degree of Freedom Paradoxes (contd.)</vt:lpstr>
      <vt:lpstr>Link Classification</vt:lpstr>
      <vt:lpstr>Link Classification</vt:lpstr>
      <vt:lpstr>Link Classification (contd.)</vt:lpstr>
      <vt:lpstr>Four Bar Mechanism</vt:lpstr>
      <vt:lpstr>Four Bar Mechanism (contd.)</vt:lpstr>
      <vt:lpstr>Four Bar Mechanism (contd.)</vt:lpstr>
      <vt:lpstr>Four Bar Mechanism (contd.)</vt:lpstr>
      <vt:lpstr>Mechanism Classification</vt:lpstr>
      <vt:lpstr>Do-it-yourself four bar linkage mechanism </vt:lpstr>
      <vt:lpstr>Do-it-yourself four bar linkage mechanism (contd.) </vt:lpstr>
      <vt:lpstr>Examples: Slider-crank Mechanism</vt:lpstr>
      <vt:lpstr>Slider-crank Mechanism (contd.)</vt:lpstr>
      <vt:lpstr>Quick Return Mechanism</vt:lpstr>
      <vt:lpstr>Example: Shaping Machine</vt:lpstr>
      <vt:lpstr>Example: crank, connecting rod and piston mechanism </vt:lpstr>
      <vt:lpstr>Example: crank, connecting rod and piston mechanism (contd.) </vt:lpstr>
      <vt:lpstr>Kinematic Inversion</vt:lpstr>
      <vt:lpstr>Kinematic Inversion (contd.)</vt:lpstr>
      <vt:lpstr>Inversions of slider-crank linkage</vt:lpstr>
      <vt:lpstr>Animation</vt:lpstr>
      <vt:lpstr>Animation</vt:lpstr>
      <vt:lpstr>Inversion # 1</vt:lpstr>
      <vt:lpstr>Inversion # 2</vt:lpstr>
      <vt:lpstr>Inversion # 3</vt:lpstr>
      <vt:lpstr>Inversion # 4</vt:lpstr>
      <vt:lpstr>Grashof’s Law</vt:lpstr>
      <vt:lpstr>Grashof’s Law (contd.)</vt:lpstr>
      <vt:lpstr>Do you Remember !!!  </vt:lpstr>
      <vt:lpstr>Grashof’s Law (contd.)</vt:lpstr>
      <vt:lpstr>Grashof’s Law (contd.)</vt:lpstr>
      <vt:lpstr>For S+L&lt;P+Q</vt:lpstr>
      <vt:lpstr>PowerPoint Presentation</vt:lpstr>
      <vt:lpstr>Grashof’s Law (contd.)</vt:lpstr>
      <vt:lpstr>If we pay attention !!</vt:lpstr>
      <vt:lpstr>For S+L &gt; P+Q</vt:lpstr>
      <vt:lpstr>Example: 1</vt:lpstr>
      <vt:lpstr>Example: 1 (contd.)</vt:lpstr>
      <vt:lpstr>Linkage transformation</vt:lpstr>
      <vt:lpstr>Linkage transformation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 1104: Calculus and Analytical Geometry</dc:title>
  <dc:creator>crer</dc:creator>
  <cp:lastModifiedBy>Parvaneh Es</cp:lastModifiedBy>
  <cp:revision>770</cp:revision>
  <dcterms:created xsi:type="dcterms:W3CDTF">2010-07-29T06:30:26Z</dcterms:created>
  <dcterms:modified xsi:type="dcterms:W3CDTF">2020-11-06T09:55:46Z</dcterms:modified>
</cp:coreProperties>
</file>